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8" r:id="rId7"/>
    <p:sldId id="272" r:id="rId8"/>
    <p:sldId id="261" r:id="rId9"/>
    <p:sldId id="263" r:id="rId10"/>
    <p:sldId id="274" r:id="rId11"/>
    <p:sldId id="264" r:id="rId12"/>
    <p:sldId id="269" r:id="rId13"/>
    <p:sldId id="265" r:id="rId14"/>
    <p:sldId id="273" r:id="rId15"/>
    <p:sldId id="270" r:id="rId16"/>
    <p:sldId id="266" r:id="rId17"/>
    <p:sldId id="271" r:id="rId18"/>
    <p:sldId id="267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3F98"/>
    <a:srgbClr val="585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7FECD-1542-DB3A-62B4-11F1EA8F60EC}" v="708" dt="2025-01-02T06:06:59.037"/>
    <p1510:client id="{376C83F4-1DF0-7395-8253-4D4FCF93C274}" v="932" dt="2025-01-02T05:11:27.349"/>
    <p1510:client id="{46CEB8FC-2F9B-0B52-863E-3652704814A6}" v="538" dt="2025-01-02T06:06:33.277"/>
    <p1510:client id="{5D9DA06C-EF77-07CD-A786-886AD0A9D1B4}" v="200" dt="2025-01-02T03:19:27.810"/>
    <p1510:client id="{67607037-E92D-4768-1301-138F22F57A41}" v="8" dt="2025-01-02T05:28:28.586"/>
    <p1510:client id="{6B34CE36-B727-B61A-D9C9-62E1E8B32F66}" v="683" dt="2025-01-02T03:50:10.922"/>
    <p1510:client id="{891B75E8-9C46-F6B8-1B13-C64CF51FBE67}" v="104" dt="2025-01-02T02:52:36.382"/>
    <p1510:client id="{8DABC9A0-B1EE-8B81-14B8-CB41CFD64F46}" v="54" dt="2025-01-02T05:30:25.389"/>
    <p1510:client id="{B42BC468-9BF6-9B08-AF52-51D5157FFDD2}" v="13" dt="2025-01-02T03:31:21.840"/>
    <p1510:client id="{B4DE5D3C-9AFD-4C9B-BA58-570F045BCFD7}" v="607" dt="2025-01-02T06:06:52.306"/>
    <p1510:client id="{B80C9323-CC2A-E24B-0018-994E3D2728CF}" v="1465" dt="2025-01-02T02:44:09.716"/>
    <p1510:client id="{E1314C66-3CDA-4EEC-E2BD-A57A02926C4F}" v="88" dt="2025-01-02T04:57:11.809"/>
    <p1510:client id="{EC275C41-8E64-FC4C-0658-8CBAC70B02B2}" v="72" dt="2025-01-02T06:03:24.727"/>
    <p1510:client id="{ED8D6259-7D36-9E01-B080-2F9D3815A0BC}" v="7" dt="2025-01-02T05:29:15.963"/>
    <p1510:client id="{EDFAF3C4-A1F9-FA65-BB0F-A8709D4A64ED}" v="194" dt="2025-01-02T06:07:14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49CA4-4FB1-4F3C-A8B9-6A80132776BC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C50270-907E-4217-B027-5055B58E28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5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50270-907E-4217-B027-5055B58E28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45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51A7-2817-43F5-B9ED-2A2555305373}" type="datetimeFigureOut">
              <a:rPr lang="ko-KR" altLang="en-US" smtClean="0"/>
              <a:t>2025-01-01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3784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15809-9F76-4995-8900-7FE18F80EE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63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2A2751A7-2817-43F5-B9ED-2A2555305373}" type="datetimeFigureOut">
              <a:rPr lang="ko-KR" altLang="en-US" smtClean="0"/>
              <a:pPr/>
              <a:t>2025-01-01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292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8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3615809-9F76-4995-8900-7FE18F80EE9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40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E7C72A8B-30AD-3051-21AC-DCD32C2297D1}"/>
              </a:ext>
            </a:extLst>
          </p:cNvPr>
          <p:cNvSpPr/>
          <p:nvPr/>
        </p:nvSpPr>
        <p:spPr>
          <a:xfrm>
            <a:off x="0" y="2005441"/>
            <a:ext cx="6670964" cy="1052948"/>
          </a:xfrm>
          <a:prstGeom prst="snip1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34032-FF30-B991-4451-A192AB9C63B3}"/>
              </a:ext>
            </a:extLst>
          </p:cNvPr>
          <p:cNvSpPr/>
          <p:nvPr/>
        </p:nvSpPr>
        <p:spPr>
          <a:xfrm>
            <a:off x="1422236" y="2119002"/>
            <a:ext cx="5056385" cy="872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rPr>
              <a:t>CNN</a:t>
            </a:r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rPr>
              <a:t> 이용한 차량 분류</a:t>
            </a:r>
          </a:p>
          <a:p>
            <a:pPr marL="174625" indent="-174625">
              <a:buFont typeface="Calibri"/>
              <a:buChar char="-"/>
            </a:pPr>
            <a:r>
              <a:rPr lang="ko-KR" altLang="en-US" b="1">
                <a:solidFill>
                  <a:schemeClr val="bg1"/>
                </a:solidFill>
                <a:latin typeface="맑은 고딕" panose="020B0503020000020004" pitchFamily="50" charset="-127"/>
                <a:ea typeface="맑은 고딕"/>
              </a:rPr>
              <a:t>뺑소니 차량 식별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D8602C-DF4D-8791-23CB-3968B6AF29A6}"/>
              </a:ext>
            </a:extLst>
          </p:cNvPr>
          <p:cNvSpPr/>
          <p:nvPr/>
        </p:nvSpPr>
        <p:spPr>
          <a:xfrm>
            <a:off x="6899015" y="6443110"/>
            <a:ext cx="2230064" cy="418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dist"/>
            <a:r>
              <a:rPr lang="ko-KR" altLang="en-US" sz="1400" b="1">
                <a:solidFill>
                  <a:srgbClr val="585759"/>
                </a:solidFill>
                <a:latin typeface="맑은 고딕"/>
                <a:ea typeface="맑은 고딕"/>
              </a:rPr>
              <a:t>데이터엔지니어링 </a:t>
            </a:r>
            <a:r>
              <a:rPr lang="en-US" altLang="ko-KR" sz="1400" b="1">
                <a:solidFill>
                  <a:srgbClr val="585759"/>
                </a:solidFill>
                <a:latin typeface="맑은 고딕"/>
                <a:ea typeface="맑은 고딕"/>
              </a:rPr>
              <a:t>33</a:t>
            </a:r>
            <a:r>
              <a:rPr lang="ko-KR" altLang="en-US" sz="1400" b="1">
                <a:solidFill>
                  <a:srgbClr val="585759"/>
                </a:solidFill>
                <a:latin typeface="맑은 고딕"/>
                <a:ea typeface="맑은 고딕"/>
              </a:rPr>
              <a:t>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406D1A-BE1D-D4C8-A012-18A5019D142F}"/>
              </a:ext>
            </a:extLst>
          </p:cNvPr>
          <p:cNvSpPr/>
          <p:nvPr/>
        </p:nvSpPr>
        <p:spPr>
          <a:xfrm>
            <a:off x="-1424" y="6425601"/>
            <a:ext cx="1215737" cy="348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rgbClr val="585759"/>
                </a:solidFill>
                <a:latin typeface="+mn-ea"/>
              </a:rPr>
              <a:t>25. 01. 02</a:t>
            </a:r>
            <a:endParaRPr lang="ko-KR" altLang="en-US" sz="1600">
              <a:solidFill>
                <a:srgbClr val="585759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6CF8DA-0FB4-172D-AD4F-F2D0E78A71D4}"/>
              </a:ext>
            </a:extLst>
          </p:cNvPr>
          <p:cNvSpPr/>
          <p:nvPr/>
        </p:nvSpPr>
        <p:spPr>
          <a:xfrm>
            <a:off x="0" y="0"/>
            <a:ext cx="1215737" cy="6858000"/>
          </a:xfrm>
          <a:prstGeom prst="rect">
            <a:avLst/>
          </a:prstGeom>
          <a:solidFill>
            <a:srgbClr val="4F3F98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33062"/>
            <a:endParaRPr lang="ko-KR" altLang="en-US" sz="1246" kern="0">
              <a:solidFill>
                <a:prstClr val="white"/>
              </a:solidFill>
              <a:latin typeface="Arial"/>
              <a:ea typeface="맑은 고딕"/>
            </a:endParaRPr>
          </a:p>
        </p:txBody>
      </p:sp>
      <p:pic>
        <p:nvPicPr>
          <p:cNvPr id="3" name="그림 9" descr="A close up of a logo&#10;&#10;Description automatically generated">
            <a:extLst>
              <a:ext uri="{FF2B5EF4-FFF2-40B4-BE49-F238E27FC236}">
                <a16:creationId xmlns:a16="http://schemas.microsoft.com/office/drawing/2014/main" id="{9004319C-90EA-A26B-FF5F-CD8DFD83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25" y="6449782"/>
            <a:ext cx="1114063" cy="3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5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200">
                <a:latin typeface="맑은 고딕"/>
                <a:ea typeface="맑은 고딕"/>
              </a:rPr>
              <a:t>CNN </a:t>
            </a:r>
            <a:r>
              <a:rPr lang="ko-KR" altLang="en-US" sz="1200">
                <a:latin typeface="맑은 고딕"/>
                <a:ea typeface="맑은 고딕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8388854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학습 결과 - VGG16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292008-D4D2-3E88-52DC-CBDFBC983812}"/>
              </a:ext>
            </a:extLst>
          </p:cNvPr>
          <p:cNvSpPr txBox="1"/>
          <p:nvPr/>
        </p:nvSpPr>
        <p:spPr>
          <a:xfrm>
            <a:off x="1121597" y="1321677"/>
            <a:ext cx="7147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Base</a:t>
            </a:r>
            <a:endParaRPr lang="ko-KR" sz="1400">
              <a:latin typeface="맑은 고딕"/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4786E-B4F3-ACC1-3BF4-8597724178D2}"/>
              </a:ext>
            </a:extLst>
          </p:cNvPr>
          <p:cNvSpPr txBox="1"/>
          <p:nvPr/>
        </p:nvSpPr>
        <p:spPr>
          <a:xfrm>
            <a:off x="3626800" y="1321677"/>
            <a:ext cx="20126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Batch_size = 128</a:t>
            </a:r>
            <a:endParaRPr lang="ko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8579D-61DC-E242-318E-9DAADDF68BF8}"/>
              </a:ext>
            </a:extLst>
          </p:cNvPr>
          <p:cNvSpPr txBox="1"/>
          <p:nvPr/>
        </p:nvSpPr>
        <p:spPr>
          <a:xfrm>
            <a:off x="6923463" y="1321677"/>
            <a:ext cx="16637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Augmentation</a:t>
            </a:r>
            <a:endParaRPr lang="ko-KR" sz="1400" err="1">
              <a:latin typeface="맑은 고딕"/>
              <a:ea typeface="맑은 고딕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494AB2-4004-66C0-87EF-1E6CA5E61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43826"/>
              </p:ext>
            </p:extLst>
          </p:nvPr>
        </p:nvGraphicFramePr>
        <p:xfrm>
          <a:off x="96706" y="6021620"/>
          <a:ext cx="274596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982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72982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0.0736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0.9786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057CB09-8902-86E2-CEE2-23311CA08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776360"/>
              </p:ext>
            </p:extLst>
          </p:nvPr>
        </p:nvGraphicFramePr>
        <p:xfrm>
          <a:off x="3274016" y="6021620"/>
          <a:ext cx="2540060" cy="741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30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70030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/>
                        </a:rPr>
                        <a:t>0.0880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/>
                        </a:rPr>
                        <a:t>0.9794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B47B5DE-5C96-D82B-A118-CC37E62F5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383230"/>
              </p:ext>
            </p:extLst>
          </p:nvPr>
        </p:nvGraphicFramePr>
        <p:xfrm>
          <a:off x="6310633" y="6021620"/>
          <a:ext cx="25400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30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70030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  <a:endParaRPr lang="ko-KR" altLang="en-US" sz="1400" err="1">
                        <a:latin typeface="맑은 고딕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  <a:endParaRPr lang="ko-KR" altLang="en-US" sz="1400" err="1">
                        <a:latin typeface="맑은 고딕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/>
                        </a:rPr>
                        <a:t>0.0897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/>
                        </a:rPr>
                        <a:t>0.9781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91CB7BA-6FF2-2409-93B4-95DF514A0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06" y="3803617"/>
            <a:ext cx="2743201" cy="2064676"/>
          </a:xfrm>
          <a:prstGeom prst="rect">
            <a:avLst/>
          </a:prstGeom>
        </p:spPr>
      </p:pic>
      <p:pic>
        <p:nvPicPr>
          <p:cNvPr id="9" name="그림 8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DAB34CA4-102C-B188-A60E-4B76E183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6" y="1627938"/>
            <a:ext cx="2743200" cy="2076511"/>
          </a:xfrm>
          <a:prstGeom prst="rect">
            <a:avLst/>
          </a:prstGeom>
        </p:spPr>
      </p:pic>
      <p:pic>
        <p:nvPicPr>
          <p:cNvPr id="10" name="그림 9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F4BF835-E0C5-F3A4-8A14-25642B490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888" y="3850361"/>
            <a:ext cx="2743200" cy="2040007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C450F60-04D8-9E1B-E994-E33A097DE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345" y="1628937"/>
            <a:ext cx="2743200" cy="2066824"/>
          </a:xfrm>
          <a:prstGeom prst="rect">
            <a:avLst/>
          </a:prstGeom>
        </p:spPr>
      </p:pic>
      <p:pic>
        <p:nvPicPr>
          <p:cNvPr id="12" name="그림 11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729562B-4C2D-1749-EB4E-669BFCEA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166" y="3833409"/>
            <a:ext cx="2743200" cy="2054989"/>
          </a:xfrm>
          <a:prstGeom prst="rect">
            <a:avLst/>
          </a:prstGeom>
        </p:spPr>
      </p:pic>
      <p:pic>
        <p:nvPicPr>
          <p:cNvPr id="17" name="그림 1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DF9DFF84-4FE8-B8FD-08F8-A2C2BFB51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937" y="1631357"/>
            <a:ext cx="2743200" cy="207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사용</a:t>
            </a:r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- InceptionV3</a:t>
            </a:r>
          </a:p>
        </p:txBody>
      </p:sp>
      <p:pic>
        <p:nvPicPr>
          <p:cNvPr id="2" name="그림 1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97991C02-AFFA-0EE6-6712-5F572E18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427" b="1520"/>
          <a:stretch/>
        </p:blipFill>
        <p:spPr>
          <a:xfrm>
            <a:off x="1867099" y="1763527"/>
            <a:ext cx="5409801" cy="3330945"/>
          </a:xfrm>
          <a:prstGeom prst="rect">
            <a:avLst/>
          </a:prstGeom>
          <a:ln>
            <a:noFill/>
          </a:ln>
        </p:spPr>
      </p:pic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EC2473E8-7399-AB2E-085F-985EC0D9EB75}"/>
              </a:ext>
            </a:extLst>
          </p:cNvPr>
          <p:cNvSpPr txBox="1">
            <a:spLocks/>
          </p:cNvSpPr>
          <p:nvPr/>
        </p:nvSpPr>
        <p:spPr>
          <a:xfrm>
            <a:off x="1074681" y="5580049"/>
            <a:ext cx="7252195" cy="896199"/>
          </a:xfrm>
          <a:prstGeom prst="rect">
            <a:avLst/>
          </a:prstGeom>
        </p:spPr>
        <p:txBody>
          <a:bodyPr lIns="0" tIns="45720" rIns="91440" bIns="45720" anchor="t"/>
          <a:lstStyle>
            <a:defPPr>
              <a:defRPr lang="en-US"/>
            </a:defPPr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rgbClr val="5857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en-US" sz="1400" b="0" err="1">
                <a:latin typeface="Malgun Gothic"/>
                <a:ea typeface="맑은 고딕" panose="020B0503020000020004" pitchFamily="50" charset="-127"/>
                <a:cs typeface="+mn-lt"/>
              </a:rPr>
              <a:t>여러</a:t>
            </a:r>
            <a:r>
              <a:rPr lang="en-US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en-US" sz="1400" b="0" err="1">
                <a:latin typeface="Malgun Gothic"/>
                <a:ea typeface="맑은 고딕" panose="020B0503020000020004" pitchFamily="50" charset="-127"/>
                <a:cs typeface="+mn-lt"/>
              </a:rPr>
              <a:t>크기의</a:t>
            </a:r>
            <a:r>
              <a:rPr lang="en-US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필터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(1x1, 3x3, 5x5)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동시에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적용하여 자동차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데이터셋의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이미지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패턴을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작은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부분부터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큰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부분까지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학습하여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종류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별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특징을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효과적으로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구분할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수</a:t>
            </a:r>
            <a:r>
              <a:rPr lang="en-US" altLang="ko-KR" sz="1400" b="0">
                <a:latin typeface="Malgun Gothic"/>
                <a:ea typeface="맑은 고딕" panose="020B0503020000020004" pitchFamily="50" charset="-127"/>
                <a:cs typeface="+mn-lt"/>
              </a:rPr>
              <a:t> </a:t>
            </a:r>
            <a:r>
              <a:rPr lang="ko-KR" altLang="en-US" sz="1400" b="0">
                <a:latin typeface="Malgun Gothic"/>
                <a:ea typeface="Malgun Gothic"/>
                <a:cs typeface="+mn-lt"/>
              </a:rPr>
              <a:t>있음</a:t>
            </a:r>
            <a:endParaRPr lang="ko-KR" altLang="en-US" sz="1400" b="0">
              <a:latin typeface="Malgun Gothic"/>
              <a:ea typeface="Malgun 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42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결과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 - InceptionV3</a:t>
            </a:r>
          </a:p>
        </p:txBody>
      </p:sp>
      <p:pic>
        <p:nvPicPr>
          <p:cNvPr id="6" name="그림 5" descr="그래프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9046FF96-DAA4-BDBE-56A4-4728BEE6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5" y="3821853"/>
            <a:ext cx="2511491" cy="1927580"/>
          </a:xfrm>
          <a:prstGeom prst="rect">
            <a:avLst/>
          </a:prstGeom>
        </p:spPr>
      </p:pic>
      <p:pic>
        <p:nvPicPr>
          <p:cNvPr id="7" name="그림 6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86FA5815-8C8D-0C15-F224-196BB0212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87" y="1725480"/>
            <a:ext cx="2485638" cy="1928930"/>
          </a:xfrm>
          <a:prstGeom prst="rect">
            <a:avLst/>
          </a:prstGeom>
        </p:spPr>
      </p:pic>
      <p:pic>
        <p:nvPicPr>
          <p:cNvPr id="9" name="그림 8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998AEF22-547F-FA88-F7E2-5068C0C28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784" y="3816235"/>
            <a:ext cx="2651761" cy="1918228"/>
          </a:xfrm>
          <a:prstGeom prst="rect">
            <a:avLst/>
          </a:prstGeom>
        </p:spPr>
      </p:pic>
      <p:pic>
        <p:nvPicPr>
          <p:cNvPr id="10" name="그림 9" descr="그래프, 도표, 라인, 텍스트이(가) 표시된 사진&#10;&#10;자동 생성된 설명">
            <a:extLst>
              <a:ext uri="{FF2B5EF4-FFF2-40B4-BE49-F238E27FC236}">
                <a16:creationId xmlns:a16="http://schemas.microsoft.com/office/drawing/2014/main" id="{472E4BDC-90B8-385C-DDE0-CA6D92689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691" y="1729699"/>
            <a:ext cx="2578514" cy="1926231"/>
          </a:xfrm>
          <a:prstGeom prst="rect">
            <a:avLst/>
          </a:prstGeom>
        </p:spPr>
      </p:pic>
      <p:pic>
        <p:nvPicPr>
          <p:cNvPr id="11" name="그림 1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BEE967CC-7AD4-72D4-E6D6-245519BF0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058" y="3807379"/>
            <a:ext cx="2841822" cy="1941688"/>
          </a:xfrm>
          <a:prstGeom prst="rect">
            <a:avLst/>
          </a:prstGeom>
        </p:spPr>
      </p:pic>
      <p:pic>
        <p:nvPicPr>
          <p:cNvPr id="12" name="그림 11" descr="텍스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F884C04B-18ED-AD63-8096-C3CF45E90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869" y="1729698"/>
            <a:ext cx="2695326" cy="1926233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BDA3AA-B5B3-9584-7DB9-3F997AAC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14344"/>
              </p:ext>
            </p:extLst>
          </p:nvPr>
        </p:nvGraphicFramePr>
        <p:xfrm>
          <a:off x="147497" y="5916510"/>
          <a:ext cx="268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42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40542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0.0462</a:t>
                      </a:r>
                      <a:endParaRPr lang="ko-KR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0.9924</a:t>
                      </a:r>
                      <a:endParaRPr lang="ko-KR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D04CDEB-0803-8018-95FF-A4DD8453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457619"/>
              </p:ext>
            </p:extLst>
          </p:nvPr>
        </p:nvGraphicFramePr>
        <p:xfrm>
          <a:off x="3199487" y="5916510"/>
          <a:ext cx="26661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58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33058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 panose="020B0503020000020004" pitchFamily="50" charset="-127"/>
                        </a:rPr>
                        <a:t>0.0434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0.9892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A257ED-2130-87D8-359D-BC4841550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22571"/>
              </p:ext>
            </p:extLst>
          </p:nvPr>
        </p:nvGraphicFramePr>
        <p:xfrm>
          <a:off x="6251476" y="5916510"/>
          <a:ext cx="26511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575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25575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0.048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0.987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CF946EE-AAE4-FBF7-4835-2EA8A6C3F257}"/>
              </a:ext>
            </a:extLst>
          </p:cNvPr>
          <p:cNvSpPr txBox="1"/>
          <p:nvPr/>
        </p:nvSpPr>
        <p:spPr>
          <a:xfrm>
            <a:off x="3306424" y="1478413"/>
            <a:ext cx="23014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>
                <a:latin typeface="맑은 고딕"/>
                <a:ea typeface="맑은 고딕"/>
              </a:rPr>
              <a:t>Roatation_range=30</a:t>
            </a:r>
            <a:endParaRPr lang="ko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11B36-9C31-163B-6907-43EA40299C65}"/>
              </a:ext>
            </a:extLst>
          </p:cNvPr>
          <p:cNvSpPr txBox="1"/>
          <p:nvPr/>
        </p:nvSpPr>
        <p:spPr>
          <a:xfrm>
            <a:off x="6723536" y="1478413"/>
            <a:ext cx="16637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Augmentation</a:t>
            </a:r>
            <a:endParaRPr lang="ko-KR" sz="1400">
              <a:latin typeface="맑은 고딕"/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090A8-A108-8BB8-987E-856C3E8449BC}"/>
              </a:ext>
            </a:extLst>
          </p:cNvPr>
          <p:cNvSpPr txBox="1"/>
          <p:nvPr/>
        </p:nvSpPr>
        <p:spPr>
          <a:xfrm>
            <a:off x="1005014" y="1478413"/>
            <a:ext cx="9131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Base</a:t>
            </a:r>
            <a:endParaRPr lang="ko-KR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826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n-ea"/>
                <a:ea typeface="+mn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n-ea"/>
                <a:ea typeface="+mn-ea"/>
                <a:cs typeface="Arial"/>
              </a:rPr>
              <a:t>사용</a:t>
            </a:r>
            <a:r>
              <a:rPr lang="en-US" altLang="ko-KR" sz="3500">
                <a:solidFill>
                  <a:srgbClr val="4F3F98"/>
                </a:solidFill>
                <a:latin typeface="+mn-ea"/>
                <a:ea typeface="+mn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n-ea"/>
                <a:ea typeface="+mn-ea"/>
                <a:cs typeface="Arial"/>
              </a:rPr>
              <a:t>모델</a:t>
            </a:r>
            <a:r>
              <a:rPr lang="en-US" altLang="ko-KR" sz="3500">
                <a:solidFill>
                  <a:srgbClr val="4F3F98"/>
                </a:solidFill>
                <a:latin typeface="+mn-ea"/>
                <a:ea typeface="+mn-ea"/>
                <a:cs typeface="Arial"/>
              </a:rPr>
              <a:t> - 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EfficientNetB1</a:t>
            </a:r>
            <a:endParaRPr lang="en-US" altLang="ko-KR" sz="3500">
              <a:solidFill>
                <a:srgbClr val="4F3F98"/>
              </a:solidFill>
              <a:latin typeface="+mn-ea"/>
              <a:ea typeface="+mn-ea"/>
              <a:cs typeface="Arial"/>
            </a:endParaRPr>
          </a:p>
        </p:txBody>
      </p:sp>
      <p:pic>
        <p:nvPicPr>
          <p:cNvPr id="7" name="그림 6" descr="텍스트, 스크린샷, 도표, 다채로움이(가) 표시된 사진&#10;&#10;자동 생성된 설명">
            <a:extLst>
              <a:ext uri="{FF2B5EF4-FFF2-40B4-BE49-F238E27FC236}">
                <a16:creationId xmlns:a16="http://schemas.microsoft.com/office/drawing/2014/main" id="{B3A80F68-65EA-2E8B-0DA2-66E563BB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63" y="1543550"/>
            <a:ext cx="6718064" cy="1651778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32F5A282-33BA-43B5-99A3-AD30C260F6E3}"/>
              </a:ext>
            </a:extLst>
          </p:cNvPr>
          <p:cNvSpPr txBox="1">
            <a:spLocks/>
          </p:cNvSpPr>
          <p:nvPr/>
        </p:nvSpPr>
        <p:spPr>
          <a:xfrm>
            <a:off x="1212963" y="3309527"/>
            <a:ext cx="6908301" cy="1236703"/>
          </a:xfrm>
          <a:prstGeom prst="rect">
            <a:avLst/>
          </a:prstGeom>
        </p:spPr>
        <p:txBody>
          <a:bodyPr lIns="0" tIns="45720" rIns="91440" bIns="45720" anchor="t"/>
          <a:lstStyle>
            <a:defPPr>
              <a:defRPr lang="en-US"/>
            </a:defPPr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rgbClr val="5857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altLang="en-US" sz="1400" b="0">
                <a:latin typeface="+mn-ea"/>
                <a:cs typeface="+mn-lt"/>
              </a:rPr>
              <a:t>모델 크기와 성능 간의 균형을 잘 맞춘 모델</a:t>
            </a:r>
            <a:endParaRPr lang="en-US" altLang="ko-KR" sz="1400" b="0">
              <a:latin typeface="+mn-ea"/>
              <a:cs typeface="+mn-lt"/>
            </a:endParaRPr>
          </a:p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sz="1400" b="0">
                <a:latin typeface="+mn-ea"/>
                <a:cs typeface="+mn-lt"/>
              </a:rPr>
              <a:t>작은</a:t>
            </a:r>
            <a:r>
              <a:rPr lang="ko-KR" altLang="en-US" sz="1400" b="0">
                <a:latin typeface="+mn-ea"/>
                <a:cs typeface="+mn-lt"/>
              </a:rPr>
              <a:t> </a:t>
            </a:r>
            <a:r>
              <a:rPr lang="ko-KR" sz="1400" b="0">
                <a:latin typeface="+mn-ea"/>
                <a:cs typeface="+mn-lt"/>
              </a:rPr>
              <a:t>모델일수록 빠르지만 성능은 다소 떨어질 수</a:t>
            </a:r>
            <a:r>
              <a:rPr lang="ko-KR" altLang="en-US" sz="1400" b="0">
                <a:latin typeface="+mn-ea"/>
                <a:cs typeface="+mn-lt"/>
              </a:rPr>
              <a:t> </a:t>
            </a:r>
            <a:r>
              <a:rPr lang="ko-KR" sz="1400" b="0">
                <a:latin typeface="+mn-ea"/>
                <a:cs typeface="+mn-lt"/>
              </a:rPr>
              <a:t>있음. 반대로 더 큰 모델일수록 높은 정확도를 제공하지만, 계산 자원과 학습 시간이 많이 소요</a:t>
            </a:r>
            <a:endParaRPr lang="ko-KR" sz="1400" b="0">
              <a:latin typeface="+mn-ea"/>
            </a:endParaRPr>
          </a:p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sz="1400" b="0">
                <a:latin typeface="+mn-ea"/>
                <a:cs typeface="+mn-lt"/>
              </a:rPr>
              <a:t>B1이 일반적인 이미지 분류에서 균형 잡힌 성능을 제공</a:t>
            </a:r>
            <a:endParaRPr lang="ko-KR" sz="1400" b="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ECAB839-4A17-9193-CEA2-632E0DB5A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727114"/>
              </p:ext>
            </p:extLst>
          </p:nvPr>
        </p:nvGraphicFramePr>
        <p:xfrm>
          <a:off x="607893" y="4745135"/>
          <a:ext cx="7928204" cy="19187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13787">
                  <a:extLst>
                    <a:ext uri="{9D8B030D-6E8A-4147-A177-3AD203B41FA5}">
                      <a16:colId xmlns:a16="http://schemas.microsoft.com/office/drawing/2014/main" val="3328231774"/>
                    </a:ext>
                  </a:extLst>
                </a:gridCol>
                <a:gridCol w="724635">
                  <a:extLst>
                    <a:ext uri="{9D8B030D-6E8A-4147-A177-3AD203B41FA5}">
                      <a16:colId xmlns:a16="http://schemas.microsoft.com/office/drawing/2014/main" val="3883209935"/>
                    </a:ext>
                  </a:extLst>
                </a:gridCol>
                <a:gridCol w="904672">
                  <a:extLst>
                    <a:ext uri="{9D8B030D-6E8A-4147-A177-3AD203B41FA5}">
                      <a16:colId xmlns:a16="http://schemas.microsoft.com/office/drawing/2014/main" val="3014095439"/>
                    </a:ext>
                  </a:extLst>
                </a:gridCol>
                <a:gridCol w="1274324">
                  <a:extLst>
                    <a:ext uri="{9D8B030D-6E8A-4147-A177-3AD203B41FA5}">
                      <a16:colId xmlns:a16="http://schemas.microsoft.com/office/drawing/2014/main" val="1720278960"/>
                    </a:ext>
                  </a:extLst>
                </a:gridCol>
                <a:gridCol w="2052536">
                  <a:extLst>
                    <a:ext uri="{9D8B030D-6E8A-4147-A177-3AD203B41FA5}">
                      <a16:colId xmlns:a16="http://schemas.microsoft.com/office/drawing/2014/main" val="468466804"/>
                    </a:ext>
                  </a:extLst>
                </a:gridCol>
                <a:gridCol w="958250">
                  <a:extLst>
                    <a:ext uri="{9D8B030D-6E8A-4147-A177-3AD203B41FA5}">
                      <a16:colId xmlns:a16="http://schemas.microsoft.com/office/drawing/2014/main" val="3033595709"/>
                    </a:ext>
                  </a:extLst>
                </a:gridCol>
              </a:tblGrid>
              <a:tr h="33379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</a:rPr>
                        <a:t>데이터증강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</a:rPr>
                        <a:t>Dense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altLang="ko-KR" sz="1400" b="1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</a:rPr>
                        <a:t>Dropout</a:t>
                      </a:r>
                      <a:endParaRPr lang="af-ZA" sz="1400" b="1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altLang="ko-KR" sz="1400" b="1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</a:rPr>
                        <a:t>learning rate</a:t>
                      </a:r>
                      <a:endParaRPr lang="af-ZA" sz="1400" b="1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altLang="ko-KR" sz="1400" b="1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</a:rPr>
                        <a:t>callback patience</a:t>
                      </a:r>
                      <a:endParaRPr lang="af-ZA" sz="1400" b="1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f-ZA" altLang="ko-KR" sz="1400" b="1">
                          <a:solidFill>
                            <a:srgbClr val="FFFFFF"/>
                          </a:solidFill>
                          <a:effectLst/>
                          <a:latin typeface="맑은 고딕"/>
                          <a:ea typeface="맑은 고딕"/>
                        </a:rPr>
                        <a:t>epoch</a:t>
                      </a:r>
                      <a:endParaRPr lang="af-ZA" sz="1400" b="1">
                        <a:solidFill>
                          <a:srgbClr val="FFFFFF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69073"/>
                  </a:ext>
                </a:extLst>
              </a:tr>
              <a:tr h="1421605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Shuffle=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True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,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rotation_range=30,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zoom_range=0.2,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width_shift_range=0.2,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height_shift_range=0.2,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shear_range=0.2,</a:t>
                      </a:r>
                      <a:r>
                        <a:rPr lang="en-US" altLang="ko-KR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 </a:t>
                      </a:r>
                    </a:p>
                    <a:p>
                      <a:pPr algn="l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ptos"/>
                          <a:ea typeface="맑은 고딕"/>
                        </a:rPr>
                        <a:t>fill_mode='nearest'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256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0.5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0.001</a:t>
                      </a: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af-ZA" altLang="ko-KR" sz="140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EarlyStopping=5 ReduceLROnPlateau=3</a:t>
                      </a:r>
                      <a:endParaRPr lang="af-ZA" sz="140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15</a:t>
                      </a:r>
                      <a:endParaRPr lang="ko-KR" altLang="en-US" sz="140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373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38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ko-KR" altLang="en-US" sz="3500">
                <a:solidFill>
                  <a:srgbClr val="4F3F98"/>
                </a:solidFill>
                <a:latin typeface="+mj-ea"/>
                <a:cs typeface="Arial"/>
              </a:rPr>
              <a:t>학습 결과 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- EfficientNetB1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9BDA3AA-B5B3-9584-7DB9-3F997AAC1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556777"/>
              </p:ext>
            </p:extLst>
          </p:nvPr>
        </p:nvGraphicFramePr>
        <p:xfrm>
          <a:off x="205727" y="5989198"/>
          <a:ext cx="2681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542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40542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0.0404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0.9899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D04CDEB-0803-8018-95FF-A4DD84530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135169"/>
              </p:ext>
            </p:extLst>
          </p:nvPr>
        </p:nvGraphicFramePr>
        <p:xfrm>
          <a:off x="3257717" y="5989198"/>
          <a:ext cx="26661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058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33058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 panose="020B0503020000020004" pitchFamily="50" charset="-127"/>
                        </a:rPr>
                        <a:t>0.0417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 panose="020B0503020000020004" pitchFamily="50" charset="-127"/>
                        </a:rPr>
                        <a:t>0.9898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3A257ED-2130-87D8-359D-BC4841550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107626"/>
              </p:ext>
            </p:extLst>
          </p:nvPr>
        </p:nvGraphicFramePr>
        <p:xfrm>
          <a:off x="6309706" y="5989198"/>
          <a:ext cx="26511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575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325575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/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 panose="020B0503020000020004" pitchFamily="50" charset="-127"/>
                        </a:rPr>
                        <a:t>0.0345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latin typeface="맑은 고딕" panose="020B0503020000020004" pitchFamily="50" charset="-127"/>
                        </a:rPr>
                        <a:t>0.9918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CF946EE-AAE4-FBF7-4835-2EA8A6C3F257}"/>
              </a:ext>
            </a:extLst>
          </p:cNvPr>
          <p:cNvSpPr txBox="1"/>
          <p:nvPr/>
        </p:nvSpPr>
        <p:spPr>
          <a:xfrm>
            <a:off x="3636070" y="1508698"/>
            <a:ext cx="230140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err="1">
                <a:latin typeface="+mj-ea"/>
                <a:ea typeface="+mj-ea"/>
              </a:rPr>
              <a:t>Roatation_range</a:t>
            </a:r>
            <a:r>
              <a:rPr lang="ko-KR" altLang="en-US" sz="1400">
                <a:latin typeface="+mj-ea"/>
                <a:ea typeface="+mj-ea"/>
              </a:rPr>
              <a:t>=30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511B36-9C31-163B-6907-43EA40299C65}"/>
              </a:ext>
            </a:extLst>
          </p:cNvPr>
          <p:cNvSpPr txBox="1"/>
          <p:nvPr/>
        </p:nvSpPr>
        <p:spPr>
          <a:xfrm>
            <a:off x="6976285" y="1508698"/>
            <a:ext cx="16637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err="1">
                <a:latin typeface="+mj-ea"/>
                <a:ea typeface="+mj-ea"/>
              </a:rPr>
              <a:t>Augmentation</a:t>
            </a:r>
            <a:endParaRPr lang="ko-KR" sz="1400"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B090A8-A108-8BB8-987E-856C3E8449BC}"/>
              </a:ext>
            </a:extLst>
          </p:cNvPr>
          <p:cNvSpPr txBox="1"/>
          <p:nvPr/>
        </p:nvSpPr>
        <p:spPr>
          <a:xfrm>
            <a:off x="1327603" y="1508698"/>
            <a:ext cx="9131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err="1">
                <a:latin typeface="+mj-ea"/>
                <a:ea typeface="+mj-ea"/>
              </a:rPr>
              <a:t>Base</a:t>
            </a:r>
            <a:endParaRPr lang="ko-KR" sz="1400">
              <a:latin typeface="+mj-ea"/>
              <a:ea typeface="+mj-ea"/>
            </a:endParaRPr>
          </a:p>
        </p:txBody>
      </p:sp>
      <p:pic>
        <p:nvPicPr>
          <p:cNvPr id="2" name="그림 1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9721733F-7414-9918-847F-2F3DAE6EC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4" y="1811867"/>
            <a:ext cx="2743201" cy="2005902"/>
          </a:xfrm>
          <a:prstGeom prst="rect">
            <a:avLst/>
          </a:prstGeom>
        </p:spPr>
      </p:pic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0BFB4D9-BEAC-6B54-0779-91C61A847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2" y="3818288"/>
            <a:ext cx="2743201" cy="2053353"/>
          </a:xfrm>
          <a:prstGeom prst="rect">
            <a:avLst/>
          </a:prstGeom>
        </p:spPr>
      </p:pic>
      <p:pic>
        <p:nvPicPr>
          <p:cNvPr id="8" name="그림 7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B2A3F432-C84F-1A31-5680-A00A19505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74" y="1798003"/>
            <a:ext cx="2743201" cy="2019740"/>
          </a:xfrm>
          <a:prstGeom prst="rect">
            <a:avLst/>
          </a:prstGeom>
        </p:spPr>
      </p:pic>
      <p:pic>
        <p:nvPicPr>
          <p:cNvPr id="13" name="그림 12" descr="텍스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69FAFC5E-DDA5-D16C-3317-181D48A35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340" y="3855873"/>
            <a:ext cx="2743201" cy="2039122"/>
          </a:xfrm>
          <a:prstGeom prst="rect">
            <a:avLst/>
          </a:prstGeom>
        </p:spPr>
      </p:pic>
      <p:pic>
        <p:nvPicPr>
          <p:cNvPr id="14" name="그림 13" descr="텍스트, 스크린샷, 디스플레이, 그래프이(가) 표시된 사진&#10;&#10;자동 생성된 설명">
            <a:extLst>
              <a:ext uri="{FF2B5EF4-FFF2-40B4-BE49-F238E27FC236}">
                <a16:creationId xmlns:a16="http://schemas.microsoft.com/office/drawing/2014/main" id="{600A56D8-62D9-FBC5-BCFD-854AC18A1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2385" y="1774688"/>
            <a:ext cx="2743201" cy="2074122"/>
          </a:xfrm>
          <a:prstGeom prst="rect">
            <a:avLst/>
          </a:prstGeom>
        </p:spPr>
      </p:pic>
      <p:pic>
        <p:nvPicPr>
          <p:cNvPr id="18" name="그림 17" descr="텍스트, 스크린샷, 디스플레이, 그래프이(가) 표시된 사진&#10;&#10;자동 생성된 설명">
            <a:extLst>
              <a:ext uri="{FF2B5EF4-FFF2-40B4-BE49-F238E27FC236}">
                <a16:creationId xmlns:a16="http://schemas.microsoft.com/office/drawing/2014/main" id="{8A4C92C4-8929-FFA9-62C4-03B3A40AB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072" y="3868307"/>
            <a:ext cx="2743201" cy="207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8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사용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 - MobileNet</a:t>
            </a:r>
          </a:p>
        </p:txBody>
      </p:sp>
      <p:pic>
        <p:nvPicPr>
          <p:cNvPr id="2" name="그림 1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E21FCEA3-1601-9C70-8E5B-3650FD81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68" y="1679458"/>
            <a:ext cx="5949863" cy="33650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73767D-19E6-81C7-3C01-95F0CCFBAE6B}"/>
              </a:ext>
            </a:extLst>
          </p:cNvPr>
          <p:cNvSpPr txBox="1"/>
          <p:nvPr/>
        </p:nvSpPr>
        <p:spPr>
          <a:xfrm>
            <a:off x="910548" y="5379336"/>
            <a:ext cx="7542643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sz="1400">
                <a:latin typeface="맑은 고딕"/>
                <a:ea typeface="맑은 고딕"/>
                <a:cs typeface="+mn-lt"/>
              </a:rPr>
              <a:t>모바일 및 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임베디드</a:t>
            </a:r>
            <a:r>
              <a:rPr lang="ko-KR" sz="1400">
                <a:latin typeface="맑은 고딕"/>
                <a:ea typeface="맑은 고딕"/>
                <a:cs typeface="+mn-lt"/>
              </a:rPr>
              <a:t> 기기에서의 효율적인 딥러닝 모델을 위해 개발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된 모델</a:t>
            </a:r>
            <a:endParaRPr lang="ko-KR" altLang="en-US" sz="1400">
              <a:latin typeface="맑은 고딕"/>
              <a:ea typeface="맑은 고딕"/>
            </a:endParaRPr>
          </a:p>
          <a:p>
            <a:pPr marL="174625" indent="-174625">
              <a:spcBef>
                <a:spcPts val="600"/>
              </a:spcBef>
              <a:buFont typeface="Arial"/>
              <a:buChar char="•"/>
            </a:pPr>
            <a:r>
              <a:rPr lang="ko-KR" altLang="en-US" sz="1400">
                <a:latin typeface="맑은 고딕"/>
                <a:ea typeface="맑은 고딕"/>
                <a:cs typeface="+mn-lt"/>
              </a:rPr>
              <a:t>심층별 분리 </a:t>
            </a:r>
            <a:r>
              <a:rPr lang="ko-KR" altLang="en-US" sz="1400" err="1">
                <a:latin typeface="맑은 고딕"/>
                <a:ea typeface="맑은 고딕"/>
                <a:cs typeface="+mn-lt"/>
              </a:rPr>
              <a:t>합성곱</a:t>
            </a:r>
            <a:r>
              <a:rPr lang="en-US" altLang="ko-KR" sz="1400">
                <a:latin typeface="맑은 고딕"/>
                <a:ea typeface="맑은 고딕"/>
                <a:cs typeface="+mn-lt"/>
              </a:rPr>
              <a:t>(</a:t>
            </a:r>
            <a:r>
              <a:rPr lang="en-US" altLang="ko-KR" sz="1400" err="1">
                <a:latin typeface="맑은 고딕"/>
                <a:ea typeface="맑은 고딕"/>
                <a:cs typeface="+mn-lt"/>
              </a:rPr>
              <a:t>Depthwise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+mn-lt"/>
              </a:rPr>
              <a:t>Separable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+mn-lt"/>
              </a:rPr>
              <a:t>Convolution)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을 사용하여 </a:t>
            </a:r>
            <a:r>
              <a:rPr lang="ko-KR" altLang="en-US" sz="1400" err="1">
                <a:latin typeface="맑은 고딕"/>
                <a:ea typeface="맑은 고딕"/>
                <a:cs typeface="+mn-lt"/>
              </a:rPr>
              <a:t>연산량과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 파라미터 수를 줄이며 경량 모델이지만</a:t>
            </a:r>
            <a:r>
              <a:rPr lang="en-US" altLang="ko-KR" sz="1400">
                <a:latin typeface="맑은 고딕"/>
                <a:ea typeface="맑은 고딕"/>
                <a:cs typeface="+mn-lt"/>
              </a:rPr>
              <a:t>,</a:t>
            </a:r>
            <a:r>
              <a:rPr lang="ko-KR" altLang="en-US" sz="1400">
                <a:latin typeface="맑은 고딕"/>
                <a:ea typeface="맑은 고딕"/>
                <a:cs typeface="+mn-lt"/>
              </a:rPr>
              <a:t> 정확도를 유지함</a:t>
            </a:r>
            <a:endParaRPr lang="ko-KR" altLang="en-US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44527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213848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결과</a:t>
            </a:r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- </a:t>
            </a:r>
            <a:r>
              <a:rPr lang="en-US" altLang="ko-KR" sz="350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MobileNet</a:t>
            </a:r>
            <a:endParaRPr lang="en-US" altLang="ko-KR" sz="3500">
              <a:solidFill>
                <a:srgbClr val="4F3F98"/>
              </a:solidFill>
              <a:latin typeface="맑은 고딕"/>
              <a:ea typeface="맑은 고딕"/>
              <a:cs typeface="Arial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2B59DB9-22FA-5D70-11D0-FFB723062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151744"/>
              </p:ext>
            </p:extLst>
          </p:nvPr>
        </p:nvGraphicFramePr>
        <p:xfrm>
          <a:off x="365684" y="6018818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0.0404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0.9899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BAEEDE75-C88A-052A-5CD9-10B8AB35F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14708"/>
              </p:ext>
            </p:extLst>
          </p:nvPr>
        </p:nvGraphicFramePr>
        <p:xfrm>
          <a:off x="3202294" y="6018816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0.0860</a:t>
                      </a:r>
                      <a:endParaRPr 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0.9789</a:t>
                      </a:r>
                      <a:endParaRPr lang="en-US" alt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6" name="표 38">
            <a:extLst>
              <a:ext uri="{FF2B5EF4-FFF2-40B4-BE49-F238E27FC236}">
                <a16:creationId xmlns:a16="http://schemas.microsoft.com/office/drawing/2014/main" id="{0D865A04-FC37-4FFB-06A3-BFEF298F6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507005"/>
              </p:ext>
            </p:extLst>
          </p:nvPr>
        </p:nvGraphicFramePr>
        <p:xfrm>
          <a:off x="6122613" y="6018818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Loss</a:t>
                      </a:r>
                      <a:endParaRPr lang="ko-KR" altLang="en-US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 panose="020B0503020000020004" pitchFamily="50" charset="-127"/>
                        </a:rPr>
                        <a:t>Accuracy</a:t>
                      </a:r>
                      <a:endParaRPr lang="ko-KR" altLang="en-US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0.0669</a:t>
                      </a:r>
                      <a:endParaRPr lang="en-US" altLang="ko-KR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 panose="020B0503020000020004" pitchFamily="50" charset="-127"/>
                        </a:rPr>
                        <a:t>0.9807</a:t>
                      </a:r>
                      <a:endParaRPr lang="en-US" altLang="ko-KR" sz="14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3BCE1D6-6F1A-B6C9-4014-EB405A9FD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6" t="4940" r="1013" b="170"/>
          <a:stretch/>
        </p:blipFill>
        <p:spPr>
          <a:xfrm>
            <a:off x="3089048" y="1655161"/>
            <a:ext cx="2834355" cy="4227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51F48-028E-3231-CB81-1A778C59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88" r="-231" b="502"/>
          <a:stretch/>
        </p:blipFill>
        <p:spPr>
          <a:xfrm>
            <a:off x="5831604" y="1655161"/>
            <a:ext cx="3039468" cy="4207339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D51651D0-C37C-90AD-D17A-D522BF20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89" t="5660" r="-1121" b="943"/>
          <a:stretch/>
        </p:blipFill>
        <p:spPr>
          <a:xfrm>
            <a:off x="16916" y="1655161"/>
            <a:ext cx="3160864" cy="4162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80A77C-3847-888C-B3C0-19B057C7D328}"/>
              </a:ext>
            </a:extLst>
          </p:cNvPr>
          <p:cNvSpPr txBox="1"/>
          <p:nvPr/>
        </p:nvSpPr>
        <p:spPr>
          <a:xfrm>
            <a:off x="1251109" y="1397619"/>
            <a:ext cx="6894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+mj-ea"/>
                <a:ea typeface="+mj-ea"/>
              </a:rPr>
              <a:t>Base</a:t>
            </a:r>
            <a:endParaRPr lang="ko-KR" altLang="en-US" sz="140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BF401-D61E-E04C-60C3-990B32DEA9BA}"/>
              </a:ext>
            </a:extLst>
          </p:cNvPr>
          <p:cNvSpPr txBox="1"/>
          <p:nvPr/>
        </p:nvSpPr>
        <p:spPr>
          <a:xfrm>
            <a:off x="3226205" y="1397619"/>
            <a:ext cx="2453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err="1">
                <a:latin typeface="맑은 고딕"/>
                <a:ea typeface="맑은 고딕"/>
              </a:rPr>
              <a:t>GlobalAveragePooling추가</a:t>
            </a:r>
            <a:endParaRPr lang="ko-KR" sz="1400"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5C4F64-0D04-31C2-45D5-7B04B40FE098}"/>
              </a:ext>
            </a:extLst>
          </p:cNvPr>
          <p:cNvSpPr txBox="1"/>
          <p:nvPr/>
        </p:nvSpPr>
        <p:spPr>
          <a:xfrm>
            <a:off x="6391273" y="1400175"/>
            <a:ext cx="21213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err="1">
                <a:latin typeface="맑은 고딕"/>
                <a:ea typeface="맑은 고딕"/>
              </a:rPr>
              <a:t>Dense</a:t>
            </a:r>
            <a:r>
              <a:rPr lang="ko-KR" sz="1400" dirty="0">
                <a:latin typeface="맑은 고딕"/>
                <a:ea typeface="맑은 고딕"/>
              </a:rPr>
              <a:t>(1024) </a:t>
            </a:r>
            <a:r>
              <a:rPr lang="ko-KR" sz="1400" err="1">
                <a:latin typeface="맑은 고딕"/>
                <a:ea typeface="맑은 고딕"/>
              </a:rPr>
              <a:t>Layer</a:t>
            </a:r>
            <a:r>
              <a:rPr lang="ko-KR" sz="1400" dirty="0">
                <a:latin typeface="맑은 고딕"/>
                <a:ea typeface="맑은 고딕"/>
              </a:rPr>
              <a:t> 추가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954569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사용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모델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-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Xception</a:t>
            </a:r>
            <a:endParaRPr lang="en-US" altLang="ko-KR" sz="3500">
              <a:solidFill>
                <a:srgbClr val="4F3F98"/>
              </a:solidFill>
              <a:latin typeface="+mj-ea"/>
              <a:cs typeface="Arial"/>
            </a:endParaRPr>
          </a:p>
        </p:txBody>
      </p:sp>
      <p:pic>
        <p:nvPicPr>
          <p:cNvPr id="2" name="그림 1" descr="텍스트, 도표, 평면도, 디자인이(가) 표시된 사진&#10;&#10;자동 생성된 설명">
            <a:extLst>
              <a:ext uri="{FF2B5EF4-FFF2-40B4-BE49-F238E27FC236}">
                <a16:creationId xmlns:a16="http://schemas.microsoft.com/office/drawing/2014/main" id="{06BDE3C5-0C57-96E5-D29A-218959BA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055" y="1962018"/>
            <a:ext cx="5521890" cy="2933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383092-5AE0-6EB2-F3F6-E080A0566290}"/>
              </a:ext>
            </a:extLst>
          </p:cNvPr>
          <p:cNvSpPr txBox="1"/>
          <p:nvPr/>
        </p:nvSpPr>
        <p:spPr>
          <a:xfrm>
            <a:off x="1264494" y="5513355"/>
            <a:ext cx="725177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en-US" sz="1400">
                <a:solidFill>
                  <a:srgbClr val="000000"/>
                </a:solidFill>
                <a:latin typeface="+mj-ea"/>
                <a:ea typeface="+mj-ea"/>
              </a:rPr>
              <a:t>• Inception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</a:rPr>
              <a:t> 기반 </a:t>
            </a:r>
            <a:r>
              <a:rPr lang="en-US" altLang="ko-KR" sz="1400" err="1">
                <a:solidFill>
                  <a:srgbClr val="212529"/>
                </a:solidFill>
                <a:latin typeface="맑은 고딕"/>
                <a:ea typeface="맑은 고딕"/>
              </a:rPr>
              <a:t>Depthwise</a:t>
            </a:r>
            <a:r>
              <a:rPr lang="ko-KR" altLang="en-US" sz="1400">
                <a:solidFill>
                  <a:srgbClr val="212529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rgbClr val="212529"/>
                </a:solidFill>
                <a:latin typeface="맑은 고딕"/>
                <a:ea typeface="맑은 고딕"/>
              </a:rPr>
              <a:t>Separable</a:t>
            </a:r>
            <a:r>
              <a:rPr lang="ko-KR" altLang="en-US" sz="1400">
                <a:solidFill>
                  <a:srgbClr val="212529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rgbClr val="212529"/>
                </a:solidFill>
                <a:latin typeface="맑은 고딕"/>
                <a:ea typeface="맑은 고딕"/>
              </a:rPr>
              <a:t>Convolution</a:t>
            </a:r>
            <a:r>
              <a:rPr lang="ko-KR" altLang="en-US" sz="1400">
                <a:solidFill>
                  <a:srgbClr val="212529"/>
                </a:solidFill>
                <a:latin typeface="맑은 고딕"/>
                <a:ea typeface="맑은 고딕"/>
              </a:rPr>
              <a:t>을 참고하여 수정한 모델</a:t>
            </a:r>
            <a:endParaRPr lang="ko-KR" altLang="en-US" sz="140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•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</a:rPr>
              <a:t>Inception과의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</a:rPr>
              <a:t>차이를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</a:rPr>
              <a:t>보기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</a:rPr>
              <a:t>위해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</a:rPr>
              <a:t>선정</a:t>
            </a:r>
            <a:endParaRPr lang="en-US" altLang="ko-KR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35410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학습 결과 - </a:t>
            </a:r>
            <a:r>
              <a:rPr lang="en-US" altLang="ko-KR" sz="350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Xception</a:t>
            </a:r>
            <a:endParaRPr lang="en-US" altLang="ko-KR" sz="3500">
              <a:solidFill>
                <a:srgbClr val="4F3F98"/>
              </a:solidFill>
              <a:latin typeface="맑은 고딕"/>
              <a:ea typeface="맑은 고딕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7F0729-FBC0-B3B6-0888-76BCDA7B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6" r="-1938" b="66"/>
          <a:stretch/>
        </p:blipFill>
        <p:spPr>
          <a:xfrm>
            <a:off x="2325" y="1789594"/>
            <a:ext cx="3076002" cy="3910620"/>
          </a:xfrm>
          <a:prstGeom prst="rect">
            <a:avLst/>
          </a:prstGeom>
        </p:spPr>
      </p:pic>
      <p:pic>
        <p:nvPicPr>
          <p:cNvPr id="11" name="Picture 10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AB18D55E-E3FB-6B2A-CA7A-D5E3DB4C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815" t="4701" r="1309" b="40"/>
          <a:stretch/>
        </p:blipFill>
        <p:spPr>
          <a:xfrm>
            <a:off x="3081359" y="1779422"/>
            <a:ext cx="2875230" cy="3919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25961F-6D57-2C55-FAD2-E2DB667F7E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6" t="4962" r="256" b="-66"/>
          <a:stretch/>
        </p:blipFill>
        <p:spPr>
          <a:xfrm>
            <a:off x="5958915" y="1786888"/>
            <a:ext cx="2994597" cy="3913327"/>
          </a:xfrm>
          <a:prstGeom prst="rect">
            <a:avLst/>
          </a:prstGeom>
        </p:spPr>
      </p:pic>
      <p:graphicFrame>
        <p:nvGraphicFramePr>
          <p:cNvPr id="14" name="표 38">
            <a:extLst>
              <a:ext uri="{FF2B5EF4-FFF2-40B4-BE49-F238E27FC236}">
                <a16:creationId xmlns:a16="http://schemas.microsoft.com/office/drawing/2014/main" id="{EB151EF5-B62F-31F3-A705-D08FAB0B7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031067"/>
              </p:ext>
            </p:extLst>
          </p:nvPr>
        </p:nvGraphicFramePr>
        <p:xfrm>
          <a:off x="393733" y="6006778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err="1">
                          <a:latin typeface="맑은 고딕"/>
                        </a:rPr>
                        <a:t>Accuracy</a:t>
                      </a:r>
                      <a:endParaRPr lang="ko-KR" altLang="en-US" sz="1400">
                        <a:latin typeface="맑은 고딕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0.0459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0.9925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6" name="표 38">
            <a:extLst>
              <a:ext uri="{FF2B5EF4-FFF2-40B4-BE49-F238E27FC236}">
                <a16:creationId xmlns:a16="http://schemas.microsoft.com/office/drawing/2014/main" id="{D3413241-BA6E-4BBA-A131-DBC002E15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610222"/>
              </p:ext>
            </p:extLst>
          </p:nvPr>
        </p:nvGraphicFramePr>
        <p:xfrm>
          <a:off x="3230343" y="6006776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0.0565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0.9869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8" name="표 38">
            <a:extLst>
              <a:ext uri="{FF2B5EF4-FFF2-40B4-BE49-F238E27FC236}">
                <a16:creationId xmlns:a16="http://schemas.microsoft.com/office/drawing/2014/main" id="{35D26A6D-D41B-EAE1-F2CF-D3DA0A776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839269"/>
              </p:ext>
            </p:extLst>
          </p:nvPr>
        </p:nvGraphicFramePr>
        <p:xfrm>
          <a:off x="6150662" y="6006778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  <a:endParaRPr lang="ko-KR" altLang="en-US" sz="1400" err="1">
                        <a:latin typeface="맑은 고딕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  <a:endParaRPr lang="ko-KR" altLang="en-US" sz="1400" err="1">
                        <a:latin typeface="맑은 고딕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0.0363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0.9937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27CE5F-C62A-DE00-91B7-BB17558BA169}"/>
              </a:ext>
            </a:extLst>
          </p:cNvPr>
          <p:cNvSpPr txBox="1"/>
          <p:nvPr/>
        </p:nvSpPr>
        <p:spPr>
          <a:xfrm>
            <a:off x="1312996" y="1435924"/>
            <a:ext cx="885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Base</a:t>
            </a:r>
            <a:endParaRPr lang="ko-KR" altLang="en-US" sz="1400"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2E7BA-CFA5-1D2F-A7AC-D1D2EC7FE09B}"/>
              </a:ext>
            </a:extLst>
          </p:cNvPr>
          <p:cNvSpPr txBox="1"/>
          <p:nvPr/>
        </p:nvSpPr>
        <p:spPr>
          <a:xfrm>
            <a:off x="6312885" y="1448334"/>
            <a:ext cx="25748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err="1">
                <a:latin typeface="맑은 고딕"/>
                <a:ea typeface="맑은 고딕"/>
              </a:rPr>
              <a:t>Dense</a:t>
            </a:r>
            <a:r>
              <a:rPr lang="ko-KR" sz="1400">
                <a:latin typeface="맑은 고딕"/>
                <a:ea typeface="맑은 고딕"/>
              </a:rPr>
              <a:t>(1024) </a:t>
            </a:r>
            <a:r>
              <a:rPr lang="ko-KR" sz="1400" err="1">
                <a:latin typeface="맑은 고딕"/>
                <a:ea typeface="맑은 고딕"/>
              </a:rPr>
              <a:t>Layer</a:t>
            </a:r>
            <a:r>
              <a:rPr lang="ko-KR" sz="1400">
                <a:latin typeface="맑은 고딕"/>
                <a:ea typeface="맑은 고딕"/>
              </a:rPr>
              <a:t> 추가</a:t>
            </a:r>
            <a:endParaRPr lang="ko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8920A-8699-7B67-B52C-132B5AC1664A}"/>
              </a:ext>
            </a:extLst>
          </p:cNvPr>
          <p:cNvSpPr txBox="1"/>
          <p:nvPr/>
        </p:nvSpPr>
        <p:spPr>
          <a:xfrm>
            <a:off x="3230343" y="1435924"/>
            <a:ext cx="27767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400" err="1">
                <a:latin typeface="맑은 고딕"/>
                <a:ea typeface="맑은 고딕"/>
              </a:rPr>
              <a:t>GlobalAveragePooling추가</a:t>
            </a:r>
            <a:endParaRPr lang="ko-KR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363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91528"/>
            <a:ext cx="5711655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기대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효과</a:t>
            </a:r>
          </a:p>
        </p:txBody>
      </p:sp>
      <p:pic>
        <p:nvPicPr>
          <p:cNvPr id="2" name="Picture 1" descr="길 건너던 커플치고 도주…도요타 캠리 뺑소니 차량 수배 - 미주중앙일보">
            <a:extLst>
              <a:ext uri="{FF2B5EF4-FFF2-40B4-BE49-F238E27FC236}">
                <a16:creationId xmlns:a16="http://schemas.microsoft.com/office/drawing/2014/main" id="{A3A8D4D0-38BA-62F6-EDCE-962DF7B3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8" y="1715302"/>
            <a:ext cx="2743199" cy="2300659"/>
          </a:xfrm>
          <a:prstGeom prst="rect">
            <a:avLst/>
          </a:prstGeom>
        </p:spPr>
      </p:pic>
      <p:pic>
        <p:nvPicPr>
          <p:cNvPr id="4" name="Picture 3" descr="또 김호중 수법…음주 뺑소니 후 소주 1병 벌컥 | 한국경제">
            <a:extLst>
              <a:ext uri="{FF2B5EF4-FFF2-40B4-BE49-F238E27FC236}">
                <a16:creationId xmlns:a16="http://schemas.microsoft.com/office/drawing/2014/main" id="{285FB904-F139-BCA4-4D81-4A48986F3C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63" t="-2351" r="6422" b="2805"/>
          <a:stretch/>
        </p:blipFill>
        <p:spPr>
          <a:xfrm>
            <a:off x="3321996" y="1720166"/>
            <a:ext cx="2722290" cy="2300858"/>
          </a:xfrm>
          <a:prstGeom prst="rect">
            <a:avLst/>
          </a:prstGeom>
        </p:spPr>
      </p:pic>
      <p:pic>
        <p:nvPicPr>
          <p:cNvPr id="6" name="Picture 5" descr="인도서 뺑소니 차량에 20세 여성 13㎞ 끌려가다 결국 사망 - 파이낸셜뉴스">
            <a:extLst>
              <a:ext uri="{FF2B5EF4-FFF2-40B4-BE49-F238E27FC236}">
                <a16:creationId xmlns:a16="http://schemas.microsoft.com/office/drawing/2014/main" id="{2FBBA3E3-328D-D211-E4C3-692B92E40E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98" t="-1094" r="15850" b="1795"/>
          <a:stretch/>
        </p:blipFill>
        <p:spPr>
          <a:xfrm>
            <a:off x="6335138" y="1720166"/>
            <a:ext cx="2516973" cy="2297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D1281-2A2E-160C-5256-C3090E251963}"/>
              </a:ext>
            </a:extLst>
          </p:cNvPr>
          <p:cNvSpPr txBox="1"/>
          <p:nvPr/>
        </p:nvSpPr>
        <p:spPr>
          <a:xfrm>
            <a:off x="288993" y="4478983"/>
            <a:ext cx="8488938" cy="18312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4625" indent="-174625">
              <a:spcBef>
                <a:spcPts val="600"/>
              </a:spcBef>
              <a:buFont typeface="Arial"/>
              <a:buChar char="•"/>
            </a:pPr>
            <a:r>
              <a:rPr lang="ko-KR" altLang="en-US" sz="1400" dirty="0">
                <a:latin typeface="맑은 고딕"/>
                <a:ea typeface="맑은 고딕"/>
              </a:rPr>
              <a:t>전국에 있는 </a:t>
            </a:r>
            <a:r>
              <a:rPr lang="ko-KR" altLang="en-US" sz="1400" dirty="0" err="1">
                <a:latin typeface="맑은 고딕"/>
                <a:ea typeface="맑은 고딕"/>
              </a:rPr>
              <a:t>방범용</a:t>
            </a:r>
            <a:r>
              <a:rPr lang="ko-KR" altLang="en-US" sz="1400" dirty="0">
                <a:latin typeface="맑은 고딕"/>
                <a:ea typeface="맑은 고딕"/>
              </a:rPr>
              <a:t> </a:t>
            </a:r>
            <a:r>
              <a:rPr lang="ko-KR" altLang="en-US" sz="1400" dirty="0" err="1">
                <a:latin typeface="맑은 고딕"/>
                <a:ea typeface="맑은 고딕"/>
              </a:rPr>
              <a:t>CCTV로</a:t>
            </a:r>
            <a:r>
              <a:rPr lang="ko-KR" altLang="en-US" sz="1400" dirty="0">
                <a:latin typeface="맑은 고딕"/>
                <a:ea typeface="맑은 고딕"/>
              </a:rPr>
              <a:t> 차량(차종/모델)을 식별하여, 뺑소니 차량을 식별할 수 있는 정보를 갖출 수 있음</a:t>
            </a:r>
          </a:p>
          <a:p>
            <a:pPr marL="174625" indent="-174625">
              <a:spcBef>
                <a:spcPts val="600"/>
              </a:spcBef>
              <a:buFont typeface="Arial"/>
              <a:buChar char="•"/>
            </a:pPr>
            <a:r>
              <a:rPr lang="ko-KR" altLang="en-US" sz="1400" dirty="0">
                <a:latin typeface="맑은 고딕"/>
                <a:ea typeface="맑은 고딕"/>
              </a:rPr>
              <a:t>특정 건물</a:t>
            </a:r>
            <a:r>
              <a:rPr lang="en-US" altLang="en-US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맑은 고딕"/>
                <a:ea typeface="맑은 고딕"/>
              </a:rPr>
              <a:t>주차장을 출입하는 차량에 대한 정보에 차종</a:t>
            </a:r>
            <a:r>
              <a:rPr lang="en-US" altLang="en-US" sz="1400" dirty="0">
                <a:latin typeface="+mj-ea"/>
                <a:ea typeface="+mj-ea"/>
              </a:rPr>
              <a:t>/</a:t>
            </a:r>
            <a:r>
              <a:rPr lang="ko-KR" altLang="en-US" sz="1400" dirty="0">
                <a:latin typeface="맑은 고딕"/>
                <a:ea typeface="맑은 고딕"/>
              </a:rPr>
              <a:t>모델에 대한 정보 식별 가능</a:t>
            </a:r>
          </a:p>
          <a:p>
            <a:pPr marL="174625" indent="-174625">
              <a:spcBef>
                <a:spcPts val="600"/>
              </a:spcBef>
              <a:buFont typeface="Arial"/>
              <a:buChar char="•"/>
            </a:pPr>
            <a:r>
              <a:rPr lang="ko-KR" altLang="en-US" sz="1400" dirty="0" err="1">
                <a:latin typeface="맑은 고딕"/>
                <a:ea typeface="맑은 고딕"/>
              </a:rPr>
              <a:t>방범용</a:t>
            </a:r>
            <a:r>
              <a:rPr lang="ko-KR" altLang="en-US" sz="1400" dirty="0">
                <a:latin typeface="맑은 고딕"/>
                <a:ea typeface="맑은 고딕"/>
              </a:rPr>
              <a:t> CCTV, 차량 번호판 인식 CCTV 등에 임베디드 장치와 소프트웨어를 추가하여 보다 폭 넓은 </a:t>
            </a:r>
            <a:br>
              <a:rPr lang="ko-KR" altLang="en-US" sz="1400" dirty="0">
                <a:latin typeface="맑은 고딕"/>
                <a:ea typeface="맑은 고딕"/>
              </a:rPr>
            </a:br>
            <a:r>
              <a:rPr lang="ko-KR" altLang="en-US" sz="1400" dirty="0">
                <a:latin typeface="맑은 고딕"/>
                <a:ea typeface="맑은 고딕"/>
              </a:rPr>
              <a:t>정보를 기록/저장할 수 있음</a:t>
            </a:r>
          </a:p>
          <a:p>
            <a:pPr marL="174625" indent="-174625">
              <a:spcBef>
                <a:spcPts val="600"/>
              </a:spcBef>
              <a:buFont typeface="Arial"/>
              <a:buChar char="•"/>
            </a:pPr>
            <a:r>
              <a:rPr lang="ko-KR" altLang="en-US" sz="1400" dirty="0">
                <a:latin typeface="맑은 고딕"/>
                <a:ea typeface="맑은 고딕"/>
              </a:rPr>
              <a:t>뺑소니 차량이 식별될 수 있다는 사회적 인식을 통해 뺑소니 사고 건수를 획기적으로 낮출 수 있는 </a:t>
            </a:r>
            <a:br>
              <a:rPr lang="ko-KR" altLang="en-US" sz="1400" dirty="0">
                <a:latin typeface="맑은 고딕"/>
                <a:ea typeface="맑은 고딕"/>
              </a:rPr>
            </a:br>
            <a:r>
              <a:rPr lang="ko-KR" altLang="en-US" sz="1400" dirty="0">
                <a:latin typeface="맑은 고딕"/>
                <a:ea typeface="맑은 고딕"/>
              </a:rPr>
              <a:t>사회적 인식 전환에 기여할 수 있음</a:t>
            </a:r>
            <a:endParaRPr lang="ko-KR" sz="1400" dirty="0">
              <a:latin typeface="맑은 고딕" panose="020B0503020000020004" pitchFamily="50" charset="-127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6117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BEE95-7124-226E-1586-9E3702D0F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7877F59-4761-53CF-7F3C-ECE4C5983B06}"/>
              </a:ext>
            </a:extLst>
          </p:cNvPr>
          <p:cNvSpPr txBox="1">
            <a:spLocks/>
          </p:cNvSpPr>
          <p:nvPr/>
        </p:nvSpPr>
        <p:spPr>
          <a:xfrm>
            <a:off x="456373" y="1322878"/>
            <a:ext cx="2676626" cy="577081"/>
          </a:xfrm>
          <a:prstGeom prst="rect">
            <a:avLst/>
          </a:prstGeom>
        </p:spPr>
        <p:txBody>
          <a:bodyPr wrap="square" lIns="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Arial"/>
                <a:ea typeface="맑은 고딕"/>
              </a:rPr>
              <a:t>Contents</a:t>
            </a:r>
            <a:endParaRPr lang="ko-KR" altLang="en-US" sz="3500">
              <a:solidFill>
                <a:srgbClr val="4F3F98"/>
              </a:solidFill>
              <a:latin typeface="Arial"/>
              <a:ea typeface="맑은 고딕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944B49C-52E3-86E6-A7E9-82B7F43B0501}"/>
              </a:ext>
            </a:extLst>
          </p:cNvPr>
          <p:cNvSpPr txBox="1">
            <a:spLocks/>
          </p:cNvSpPr>
          <p:nvPr/>
        </p:nvSpPr>
        <p:spPr>
          <a:xfrm>
            <a:off x="925620" y="2197350"/>
            <a:ext cx="5745660" cy="3621814"/>
          </a:xfrm>
          <a:prstGeom prst="rect">
            <a:avLst/>
          </a:prstGeom>
        </p:spPr>
        <p:txBody>
          <a:bodyPr lIns="0" tIns="45720" rIns="91440" bIns="45720" anchor="t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rgbClr val="5857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990" indent="-173990" defTabSz="633062">
              <a:spcAft>
                <a:spcPts val="831"/>
              </a:spcAft>
              <a:buFont typeface="+mj-lt"/>
              <a:buAutoNum type="arabicPeriod"/>
            </a:pPr>
            <a:r>
              <a:rPr lang="ko-KR" altLang="en-US" sz="2400" dirty="0">
                <a:latin typeface="Arial"/>
                <a:ea typeface="맑은 고딕"/>
              </a:rPr>
              <a:t> 팀원소개</a:t>
            </a:r>
            <a:endParaRPr lang="en-US" altLang="ko-KR" sz="2400" dirty="0">
              <a:latin typeface="Arial"/>
              <a:ea typeface="맑은 고딕"/>
              <a:cs typeface="Arial"/>
            </a:endParaRPr>
          </a:p>
          <a:p>
            <a:pPr marL="173990" indent="-173990" defTabSz="633062">
              <a:spcAft>
                <a:spcPts val="831"/>
              </a:spcAft>
              <a:buFont typeface="+mj-lt"/>
              <a:buAutoNum type="arabicPeriod"/>
            </a:pPr>
            <a:r>
              <a:rPr lang="ko-KR" altLang="en-US" sz="2400" dirty="0">
                <a:latin typeface="Arial"/>
                <a:ea typeface="맑은 고딕"/>
              </a:rPr>
              <a:t> 주제 선정 배경</a:t>
            </a:r>
            <a:endParaRPr lang="en-US" altLang="ko-KR" sz="2400" dirty="0">
              <a:latin typeface="Arial"/>
              <a:ea typeface="맑은 고딕"/>
              <a:cs typeface="Arial"/>
            </a:endParaRPr>
          </a:p>
          <a:p>
            <a:pPr marL="173990" indent="-173990" defTabSz="633062">
              <a:spcAft>
                <a:spcPts val="831"/>
              </a:spcAft>
              <a:buFont typeface="+mj-lt"/>
              <a:buAutoNum type="arabicPeriod"/>
            </a:pPr>
            <a:r>
              <a:rPr lang="en-US" altLang="ko-KR" sz="2400" dirty="0">
                <a:latin typeface="Arial"/>
                <a:ea typeface="맑은 고딕"/>
              </a:rPr>
              <a:t> </a:t>
            </a:r>
            <a:r>
              <a:rPr lang="ko-KR" altLang="en-US" sz="2400" dirty="0">
                <a:latin typeface="Arial"/>
                <a:ea typeface="맑은 고딕"/>
              </a:rPr>
              <a:t>데이터 수집 및 </a:t>
            </a:r>
            <a:r>
              <a:rPr lang="ko-KR" altLang="en-US" sz="2400" dirty="0" err="1">
                <a:latin typeface="Arial"/>
                <a:ea typeface="맑은 고딕"/>
              </a:rPr>
              <a:t>전처리</a:t>
            </a:r>
            <a:endParaRPr lang="en-US" altLang="ko-KR" sz="2400" dirty="0">
              <a:latin typeface="Arial"/>
              <a:ea typeface="맑은 고딕"/>
              <a:cs typeface="Arial"/>
            </a:endParaRPr>
          </a:p>
          <a:p>
            <a:pPr marL="173990" indent="-173990" defTabSz="633062">
              <a:spcAft>
                <a:spcPts val="831"/>
              </a:spcAft>
              <a:buFont typeface="+mj-lt"/>
              <a:buAutoNum type="arabicPeriod"/>
            </a:pPr>
            <a:r>
              <a:rPr lang="en-US" altLang="ko-KR" sz="2400" dirty="0">
                <a:latin typeface="Arial"/>
                <a:ea typeface="맑은 고딕"/>
              </a:rPr>
              <a:t> </a:t>
            </a:r>
            <a:r>
              <a:rPr lang="ko-KR" altLang="en-US" sz="2400" dirty="0">
                <a:latin typeface="Arial"/>
                <a:ea typeface="맑은 고딕"/>
              </a:rPr>
              <a:t>사용 모델</a:t>
            </a:r>
            <a:endParaRPr lang="en-US" altLang="ko-KR" sz="2400" dirty="0">
              <a:latin typeface="Arial"/>
              <a:ea typeface="맑은 고딕"/>
            </a:endParaRPr>
          </a:p>
          <a:p>
            <a:pPr marL="173990" indent="-173990" defTabSz="633062">
              <a:spcAft>
                <a:spcPts val="831"/>
              </a:spcAft>
              <a:buAutoNum type="arabicPeriod"/>
            </a:pPr>
            <a:r>
              <a:rPr lang="ko-KR" altLang="en-US" sz="2400" dirty="0">
                <a:latin typeface="Arial"/>
                <a:ea typeface="맑은 고딕"/>
              </a:rPr>
              <a:t> 기대효과</a:t>
            </a:r>
            <a:endParaRPr lang="en-US" altLang="ko-KR" sz="2400">
              <a:latin typeface="Arial"/>
              <a:ea typeface="맑은 고딕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75D16F-4DD1-6ADB-EBFA-71B42360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1972"/>
            <a:ext cx="1114063" cy="3636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8DC7A6-4BD3-7F29-C2C1-955580DE0C8A}"/>
              </a:ext>
            </a:extLst>
          </p:cNvPr>
          <p:cNvSpPr/>
          <p:nvPr/>
        </p:nvSpPr>
        <p:spPr>
          <a:xfrm>
            <a:off x="7429500" y="6400800"/>
            <a:ext cx="17145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100" b="1">
                <a:solidFill>
                  <a:srgbClr val="585759"/>
                </a:solidFill>
                <a:latin typeface="+mn-ea"/>
              </a:rPr>
              <a:t>데이터엔지니어링</a:t>
            </a:r>
            <a:r>
              <a:rPr lang="en-US" altLang="ko-KR" sz="1100" b="1">
                <a:solidFill>
                  <a:srgbClr val="585759"/>
                </a:solidFill>
                <a:latin typeface="+mn-ea"/>
              </a:rPr>
              <a:t>33</a:t>
            </a:r>
            <a:r>
              <a:rPr lang="ko-KR" altLang="en-US" sz="1100" b="1">
                <a:solidFill>
                  <a:srgbClr val="585759"/>
                </a:solidFill>
                <a:latin typeface="+mn-ea"/>
              </a:rPr>
              <a:t>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8A347B-05B5-852A-1950-E46F21D43935}"/>
              </a:ext>
            </a:extLst>
          </p:cNvPr>
          <p:cNvSpPr/>
          <p:nvPr/>
        </p:nvSpPr>
        <p:spPr>
          <a:xfrm>
            <a:off x="456373" y="734863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</p:spTree>
    <p:extLst>
      <p:ext uri="{BB962C8B-B14F-4D97-AF65-F5344CB8AC3E}">
        <p14:creationId xmlns:p14="http://schemas.microsoft.com/office/powerpoint/2010/main" val="215742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72783"/>
            <a:ext cx="2676626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팀원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소개</a:t>
            </a:r>
            <a:endParaRPr lang="ko-KR" altLang="en-US">
              <a:solidFill>
                <a:srgbClr val="4F3F98"/>
              </a:solidFill>
              <a:latin typeface="+mj-ea"/>
            </a:endParaRPr>
          </a:p>
        </p:txBody>
      </p:sp>
      <p:pic>
        <p:nvPicPr>
          <p:cNvPr id="2" name="그림 1" descr="실내, 의류, 사람, 사무실 건물이(가) 표시된 사진&#10;&#10;자동 생성된 설명">
            <a:extLst>
              <a:ext uri="{FF2B5EF4-FFF2-40B4-BE49-F238E27FC236}">
                <a16:creationId xmlns:a16="http://schemas.microsoft.com/office/drawing/2014/main" id="{EBCD53A5-DEB0-FAEE-CF93-FA19292F4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97" y="1714615"/>
            <a:ext cx="5427945" cy="4076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9F83F-A578-0832-D87D-35BB2C0181D1}"/>
              </a:ext>
            </a:extLst>
          </p:cNvPr>
          <p:cNvSpPr txBox="1"/>
          <p:nvPr/>
        </p:nvSpPr>
        <p:spPr>
          <a:xfrm>
            <a:off x="130001" y="2003665"/>
            <a:ext cx="16245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4F3F98"/>
                </a:solidFill>
                <a:latin typeface="맑은 고딕" panose="020B0503020000020004" pitchFamily="50" charset="-127"/>
                <a:ea typeface="맑은 고딕"/>
              </a:rPr>
              <a:t>팀장 : </a:t>
            </a:r>
            <a:r>
              <a:rPr lang="ko-KR" altLang="en-US" b="1" err="1">
                <a:solidFill>
                  <a:srgbClr val="4F3F98"/>
                </a:solidFill>
                <a:latin typeface="맑은 고딕" panose="020B0503020000020004" pitchFamily="50" charset="-127"/>
                <a:ea typeface="맑은 고딕"/>
              </a:rPr>
              <a:t>진현석</a:t>
            </a:r>
            <a:endParaRPr lang="ko-KR" altLang="en-US" b="1">
              <a:solidFill>
                <a:srgbClr val="4F3F98"/>
              </a:solidFill>
              <a:latin typeface="맑은 고딕" panose="020B0503020000020004" pitchFamily="50" charset="-127"/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6D452-9BD8-9E1A-5CD4-DFA89FCC9B42}"/>
              </a:ext>
            </a:extLst>
          </p:cNvPr>
          <p:cNvSpPr txBox="1"/>
          <p:nvPr/>
        </p:nvSpPr>
        <p:spPr>
          <a:xfrm>
            <a:off x="7057255" y="1341912"/>
            <a:ext cx="18681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4F3F98"/>
                </a:solidFill>
                <a:latin typeface="맑은 고딕" panose="020B0503020000020004" pitchFamily="50" charset="-127"/>
                <a:ea typeface="맑은 고딕"/>
              </a:rPr>
              <a:t>장인 : 유미라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77D46-05F7-9F8C-DA26-A465BB675C2C}"/>
              </a:ext>
            </a:extLst>
          </p:cNvPr>
          <p:cNvSpPr txBox="1"/>
          <p:nvPr/>
        </p:nvSpPr>
        <p:spPr>
          <a:xfrm>
            <a:off x="133932" y="5397775"/>
            <a:ext cx="18886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4F3F98"/>
                </a:solidFill>
                <a:latin typeface="맑은 고딕" panose="020B0503020000020004" pitchFamily="50" charset="-127"/>
                <a:ea typeface="맑은 고딕"/>
              </a:rPr>
              <a:t>에이스 : </a:t>
            </a:r>
            <a:r>
              <a:rPr lang="ko-KR" altLang="en-US" b="1" err="1">
                <a:solidFill>
                  <a:srgbClr val="4F3F98"/>
                </a:solidFill>
                <a:latin typeface="맑은 고딕" panose="020B0503020000020004" pitchFamily="50" charset="-127"/>
                <a:ea typeface="맑은 고딕"/>
              </a:rPr>
              <a:t>오현옥</a:t>
            </a:r>
            <a:endParaRPr lang="ko-KR" altLang="en-US" b="1">
              <a:solidFill>
                <a:srgbClr val="4F3F98"/>
              </a:solidFill>
              <a:latin typeface="맑은 고딕" panose="020B0503020000020004" pitchFamily="50" charset="-127"/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EB0D7-FCD0-AC44-FCE4-4A285A1EBC03}"/>
              </a:ext>
            </a:extLst>
          </p:cNvPr>
          <p:cNvSpPr txBox="1"/>
          <p:nvPr/>
        </p:nvSpPr>
        <p:spPr>
          <a:xfrm>
            <a:off x="7344968" y="4911993"/>
            <a:ext cx="18309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4F3F98"/>
                </a:solidFill>
                <a:latin typeface="맑은 고딕" panose="020B0503020000020004" pitchFamily="50" charset="-127"/>
                <a:ea typeface="맑은 고딕"/>
              </a:rPr>
              <a:t>에이스 : 최동현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35CF42-92ED-31EB-79BD-08E3E3743101}"/>
              </a:ext>
            </a:extLst>
          </p:cNvPr>
          <p:cNvCxnSpPr/>
          <p:nvPr/>
        </p:nvCxnSpPr>
        <p:spPr>
          <a:xfrm>
            <a:off x="1356400" y="2356966"/>
            <a:ext cx="2166863" cy="1022850"/>
          </a:xfrm>
          <a:prstGeom prst="straightConnector1">
            <a:avLst/>
          </a:prstGeom>
          <a:ln>
            <a:solidFill>
              <a:srgbClr val="4F3F98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1C10C35-4E5A-2E2C-9B8E-56DE42735858}"/>
              </a:ext>
            </a:extLst>
          </p:cNvPr>
          <p:cNvCxnSpPr/>
          <p:nvPr/>
        </p:nvCxnSpPr>
        <p:spPr>
          <a:xfrm flipH="1">
            <a:off x="5322236" y="1565730"/>
            <a:ext cx="1842826" cy="1833641"/>
          </a:xfrm>
          <a:prstGeom prst="straightConnector1">
            <a:avLst/>
          </a:prstGeom>
          <a:ln>
            <a:solidFill>
              <a:srgbClr val="4F3F98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E20E5FC-C4DB-2716-A84B-A481E2BB4F43}"/>
              </a:ext>
            </a:extLst>
          </p:cNvPr>
          <p:cNvCxnSpPr/>
          <p:nvPr/>
        </p:nvCxnSpPr>
        <p:spPr>
          <a:xfrm flipV="1">
            <a:off x="1532725" y="4169341"/>
            <a:ext cx="1104301" cy="1228347"/>
          </a:xfrm>
          <a:prstGeom prst="straightConnector1">
            <a:avLst/>
          </a:prstGeom>
          <a:ln>
            <a:solidFill>
              <a:srgbClr val="4F3F98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D659E44-631B-C4F0-BACB-53385ADFCAA2}"/>
              </a:ext>
            </a:extLst>
          </p:cNvPr>
          <p:cNvCxnSpPr/>
          <p:nvPr/>
        </p:nvCxnSpPr>
        <p:spPr>
          <a:xfrm flipH="1" flipV="1">
            <a:off x="6109618" y="3933026"/>
            <a:ext cx="1606403" cy="915673"/>
          </a:xfrm>
          <a:prstGeom prst="straightConnector1">
            <a:avLst/>
          </a:prstGeom>
          <a:ln>
            <a:solidFill>
              <a:srgbClr val="4F3F98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C50E69-FAF9-259B-E276-CA40AB09D014}"/>
              </a:ext>
            </a:extLst>
          </p:cNvPr>
          <p:cNvSpPr/>
          <p:nvPr/>
        </p:nvSpPr>
        <p:spPr>
          <a:xfrm>
            <a:off x="7447715" y="1602844"/>
            <a:ext cx="1477701" cy="729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ysClr val="windowText" lastClr="000000"/>
                </a:solidFill>
                <a:latin typeface="+mj-ea"/>
                <a:ea typeface="+mj-ea"/>
              </a:rPr>
              <a:t>InceptionV3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ysClr val="windowText" lastClr="000000"/>
                </a:solidFill>
                <a:latin typeface="+mj-ea"/>
                <a:ea typeface="+mj-ea"/>
              </a:rPr>
              <a:t>EfficientNetB1</a:t>
            </a:r>
            <a:endParaRPr lang="ko-KR" altLang="en-US" sz="140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56C80C-4BB3-38F7-0AC2-290213D89626}"/>
              </a:ext>
            </a:extLst>
          </p:cNvPr>
          <p:cNvSpPr/>
          <p:nvPr/>
        </p:nvSpPr>
        <p:spPr>
          <a:xfrm>
            <a:off x="210523" y="5674788"/>
            <a:ext cx="1477701" cy="512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n-US" altLang="ko-KR" sz="1400" err="1">
                <a:solidFill>
                  <a:sysClr val="windowText" lastClr="000000"/>
                </a:solidFill>
                <a:latin typeface="+mj-ea"/>
                <a:ea typeface="+mj-ea"/>
              </a:rPr>
              <a:t>ResNet</a:t>
            </a:r>
            <a:endParaRPr lang="ko-KR" altLang="en-US" sz="140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EE377-D8D3-1BEB-E63A-1A6888A80056}"/>
              </a:ext>
            </a:extLst>
          </p:cNvPr>
          <p:cNvSpPr/>
          <p:nvPr/>
        </p:nvSpPr>
        <p:spPr>
          <a:xfrm>
            <a:off x="7447715" y="5151184"/>
            <a:ext cx="1477701" cy="729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86995" indent="-86995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ysClr val="windowText" lastClr="000000"/>
                </a:solidFill>
                <a:latin typeface="맑은 고딕"/>
                <a:ea typeface="맑은 고딕"/>
              </a:rPr>
              <a:t>VGG 16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11807E-2605-4B11-5B4D-C44987A63E8A}"/>
              </a:ext>
            </a:extLst>
          </p:cNvPr>
          <p:cNvSpPr/>
          <p:nvPr/>
        </p:nvSpPr>
        <p:spPr>
          <a:xfrm>
            <a:off x="179965" y="2312893"/>
            <a:ext cx="1477701" cy="7298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86995" indent="-86995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ysClr val="windowText" lastClr="000000"/>
                </a:solidFill>
                <a:latin typeface="맑은 고딕"/>
                <a:ea typeface="맑은 고딕"/>
              </a:rPr>
              <a:t>MobileNet</a:t>
            </a:r>
          </a:p>
          <a:p>
            <a:pPr marL="86995" indent="-86995"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ysClr val="windowText" lastClr="000000"/>
                </a:solidFill>
                <a:latin typeface="맑은 고딕"/>
                <a:ea typeface="맑은 고딕"/>
              </a:rPr>
              <a:t>Xception</a:t>
            </a:r>
          </a:p>
        </p:txBody>
      </p:sp>
    </p:spTree>
    <p:extLst>
      <p:ext uri="{BB962C8B-B14F-4D97-AF65-F5344CB8AC3E}">
        <p14:creationId xmlns:p14="http://schemas.microsoft.com/office/powerpoint/2010/main" val="8606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3111769" cy="300351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3417749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주제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선정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배경</a:t>
            </a:r>
            <a:endParaRPr lang="en-US" altLang="ko-KR" sz="3500">
              <a:solidFill>
                <a:srgbClr val="4F3F98"/>
              </a:solidFill>
              <a:latin typeface="+mj-ea"/>
              <a:cs typeface="Arial"/>
            </a:endParaRPr>
          </a:p>
        </p:txBody>
      </p:sp>
      <p:pic>
        <p:nvPicPr>
          <p:cNvPr id="2" name="그림 1" descr="텍스트, 차량, 육상 차량, 스크린샷이(가) 표시된 사진&#10;&#10;자동 생성된 설명">
            <a:extLst>
              <a:ext uri="{FF2B5EF4-FFF2-40B4-BE49-F238E27FC236}">
                <a16:creationId xmlns:a16="http://schemas.microsoft.com/office/drawing/2014/main" id="{B20061B7-EE28-5D2C-0E69-F5AE8DAD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37" r="-208" b="70"/>
          <a:stretch/>
        </p:blipFill>
        <p:spPr>
          <a:xfrm>
            <a:off x="4341482" y="3733194"/>
            <a:ext cx="4459000" cy="2894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F38A111-D122-B821-1035-096D0AFB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185" r="1027" b="17361"/>
          <a:stretch/>
        </p:blipFill>
        <p:spPr>
          <a:xfrm>
            <a:off x="4342175" y="682952"/>
            <a:ext cx="4460728" cy="28918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차량, 육상 차량, 야외, 바퀴이(가) 표시된 사진&#10;&#10;자동 생성된 설명">
            <a:extLst>
              <a:ext uri="{FF2B5EF4-FFF2-40B4-BE49-F238E27FC236}">
                <a16:creationId xmlns:a16="http://schemas.microsoft.com/office/drawing/2014/main" id="{325F47B3-1079-F8D4-8E1B-5FFAB4CDD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0" y="1565047"/>
            <a:ext cx="3342020" cy="50608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5854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4962626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데이터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수집</a:t>
            </a:r>
            <a:r>
              <a:rPr lang="en-US" altLang="ko-KR" sz="3500">
                <a:solidFill>
                  <a:srgbClr val="4F3F98"/>
                </a:solidFill>
                <a:latin typeface="+mj-ea"/>
                <a:cs typeface="Arial"/>
              </a:rPr>
              <a:t> 및 </a:t>
            </a:r>
            <a:r>
              <a:rPr lang="en-US" altLang="ko-KR" sz="3500" err="1">
                <a:solidFill>
                  <a:srgbClr val="4F3F98"/>
                </a:solidFill>
                <a:latin typeface="+mj-ea"/>
                <a:cs typeface="Arial"/>
              </a:rPr>
              <a:t>전처리</a:t>
            </a:r>
            <a:endParaRPr lang="en-US" altLang="ko-KR" sz="3500">
              <a:solidFill>
                <a:srgbClr val="4F3F98"/>
              </a:solidFill>
              <a:latin typeface="+mj-ea"/>
              <a:cs typeface="Arial"/>
            </a:endParaRPr>
          </a:p>
        </p:txBody>
      </p:sp>
      <p:pic>
        <p:nvPicPr>
          <p:cNvPr id="14" name="그림 13" descr="텍스트, 스크린샷, 차량이(가) 표시된 사진&#10;&#10;자동 생성된 설명">
            <a:extLst>
              <a:ext uri="{FF2B5EF4-FFF2-40B4-BE49-F238E27FC236}">
                <a16:creationId xmlns:a16="http://schemas.microsoft.com/office/drawing/2014/main" id="{082DB982-3C4D-20DC-3EB0-117FCDED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5" y="4096217"/>
            <a:ext cx="3565733" cy="2077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50C0D09-E366-3F5D-524B-BE5C5055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07" y="1437892"/>
            <a:ext cx="3569454" cy="2070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7B26CFA-0B14-22B2-7B03-9E0CF19B9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13" y="2238924"/>
            <a:ext cx="4805743" cy="26259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FE37EC9-917F-A69A-6E49-DE9EDD08D547}"/>
              </a:ext>
            </a:extLst>
          </p:cNvPr>
          <p:cNvSpPr/>
          <p:nvPr/>
        </p:nvSpPr>
        <p:spPr>
          <a:xfrm>
            <a:off x="252015" y="3549480"/>
            <a:ext cx="3558244" cy="364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BC163F5-5D01-FDBB-912A-13DDA75B517F}"/>
              </a:ext>
            </a:extLst>
          </p:cNvPr>
          <p:cNvSpPr txBox="1"/>
          <p:nvPr/>
        </p:nvSpPr>
        <p:spPr>
          <a:xfrm>
            <a:off x="430159" y="3575264"/>
            <a:ext cx="319443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>
                <a:latin typeface="맑은 고딕" panose="020B0503020000020004" pitchFamily="50" charset="-127"/>
                <a:ea typeface="맑은 고딕"/>
              </a:rPr>
              <a:t>데이터셋</a:t>
            </a:r>
            <a:r>
              <a:rPr lang="en-US" altLang="ko-KR" sz="1400" b="1">
                <a:latin typeface="맑은 고딕" panose="020B0503020000020004" pitchFamily="50" charset="-127"/>
                <a:ea typeface="맑은 고딕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/>
              </a:rPr>
              <a:t>용량이</a:t>
            </a:r>
            <a:r>
              <a:rPr lang="en-US" altLang="ko-KR" sz="1400" b="1">
                <a:latin typeface="맑은 고딕" panose="020B0503020000020004" pitchFamily="50" charset="-127"/>
                <a:ea typeface="맑은 고딕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/>
              </a:rPr>
              <a:t>너무</a:t>
            </a:r>
            <a:r>
              <a:rPr lang="en-US" altLang="ko-KR" sz="1400" b="1">
                <a:latin typeface="맑은 고딕" panose="020B0503020000020004" pitchFamily="50" charset="-127"/>
                <a:ea typeface="맑은 고딕"/>
              </a:rPr>
              <a:t> </a:t>
            </a:r>
            <a:r>
              <a:rPr lang="ko-KR" altLang="en-US" sz="1400" b="1">
                <a:latin typeface="맑은 고딕" panose="020B0503020000020004" pitchFamily="50" charset="-127"/>
                <a:ea typeface="맑은 고딕"/>
              </a:rPr>
              <a:t>큼 </a:t>
            </a:r>
            <a:endParaRPr lang="en-US" altLang="ko-KR" sz="1400" b="1">
              <a:latin typeface="맑은 고딕" panose="020B0503020000020004" pitchFamily="50" charset="-127"/>
              <a:ea typeface="맑은 고딕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05B2E5-69CB-5A1E-0DDD-D4399219BBB7}"/>
              </a:ext>
            </a:extLst>
          </p:cNvPr>
          <p:cNvSpPr/>
          <p:nvPr/>
        </p:nvSpPr>
        <p:spPr>
          <a:xfrm>
            <a:off x="4203925" y="4984014"/>
            <a:ext cx="4798421" cy="530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139D7E7F-8295-DE7A-BAF8-9D1B7DBF51A8}"/>
              </a:ext>
            </a:extLst>
          </p:cNvPr>
          <p:cNvSpPr txBox="1"/>
          <p:nvPr/>
        </p:nvSpPr>
        <p:spPr>
          <a:xfrm>
            <a:off x="4143899" y="4979529"/>
            <a:ext cx="479496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latin typeface="맑은 고딕"/>
                <a:ea typeface="맑은 고딕"/>
              </a:rPr>
              <a:t>✔️</a:t>
            </a:r>
            <a:r>
              <a:rPr lang="ko-KR" altLang="en-US" sz="1400" b="1" dirty="0" err="1">
                <a:latin typeface="맑은 고딕"/>
                <a:ea typeface="맑은 고딕"/>
              </a:rPr>
              <a:t>국산차</a:t>
            </a:r>
            <a:r>
              <a:rPr lang="ko-KR" altLang="en-US" sz="1400" b="1" dirty="0">
                <a:latin typeface="맑은 고딕"/>
                <a:ea typeface="맑은 고딕"/>
              </a:rPr>
              <a:t> 위주의 데이터 구성과, 적절한 크기의 데이터로</a:t>
            </a:r>
            <a:endParaRPr lang="ko-KR" altLang="en-US" sz="1400" b="1" dirty="0">
              <a:latin typeface="맑은 고딕"/>
              <a:ea typeface="맑은 고딕" panose="020B0503020000020004" pitchFamily="34" charset="-127"/>
            </a:endParaRPr>
          </a:p>
          <a:p>
            <a:pPr algn="ctr"/>
            <a:r>
              <a:rPr lang="en-US" altLang="ko-KR" sz="1400" b="1" dirty="0" err="1">
                <a:latin typeface="맑은 고딕"/>
                <a:ea typeface="맑은 고딕"/>
              </a:rPr>
              <a:t>활용하기에</a:t>
            </a:r>
            <a:r>
              <a:rPr lang="en-US" altLang="ko-KR" sz="1400" b="1" dirty="0">
                <a:latin typeface="맑은 고딕"/>
                <a:ea typeface="맑은 고딕"/>
              </a:rPr>
              <a:t> </a:t>
            </a:r>
            <a:r>
              <a:rPr lang="en-US" altLang="ko-KR" sz="1400" b="1" dirty="0" err="1">
                <a:latin typeface="맑은 고딕"/>
                <a:ea typeface="맑은 고딕"/>
              </a:rPr>
              <a:t>적합하다</a:t>
            </a:r>
            <a:r>
              <a:rPr lang="en-US" altLang="ko-KR" sz="1400" b="1" dirty="0">
                <a:latin typeface="맑은 고딕"/>
                <a:ea typeface="맑은 고딕"/>
              </a:rPr>
              <a:t> </a:t>
            </a:r>
            <a:r>
              <a:rPr lang="en-US" altLang="ko-KR" sz="1400" b="1" dirty="0" err="1">
                <a:latin typeface="맑은 고딕"/>
                <a:ea typeface="맑은 고딕"/>
              </a:rPr>
              <a:t>판단하여</a:t>
            </a:r>
            <a:r>
              <a:rPr lang="en-US" altLang="ko-KR" sz="1400" b="1" dirty="0">
                <a:latin typeface="맑은 고딕"/>
                <a:ea typeface="맑은 고딕"/>
              </a:rPr>
              <a:t> </a:t>
            </a:r>
            <a:r>
              <a:rPr lang="en-US" altLang="ko-KR" sz="1400" b="1" dirty="0" err="1">
                <a:latin typeface="맑은 고딕"/>
                <a:ea typeface="맑은 고딕"/>
              </a:rPr>
              <a:t>선택</a:t>
            </a:r>
            <a:endParaRPr lang="ko-KR" altLang="en-US" sz="1400" b="1" dirty="0">
              <a:latin typeface="맑은 고딕"/>
              <a:ea typeface="맑은 고딕" panose="020B0503020000020004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FFAED0-EDB3-38B9-574E-FC42495C01CF}"/>
              </a:ext>
            </a:extLst>
          </p:cNvPr>
          <p:cNvSpPr/>
          <p:nvPr/>
        </p:nvSpPr>
        <p:spPr>
          <a:xfrm>
            <a:off x="252015" y="6205681"/>
            <a:ext cx="3567499" cy="595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BA580D0-5375-6B90-73C0-3C57357165F7}"/>
              </a:ext>
            </a:extLst>
          </p:cNvPr>
          <p:cNvSpPr txBox="1"/>
          <p:nvPr/>
        </p:nvSpPr>
        <p:spPr>
          <a:xfrm>
            <a:off x="191875" y="6268244"/>
            <a:ext cx="3701011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>
                <a:latin typeface="맑은 고딕"/>
                <a:ea typeface="맑은 고딕"/>
              </a:rPr>
              <a:t>연도가</a:t>
            </a:r>
            <a:r>
              <a:rPr lang="en-US" altLang="ko-KR" sz="1200" b="1">
                <a:latin typeface="맑은 고딕"/>
                <a:ea typeface="맑은 고딕"/>
              </a:rPr>
              <a:t> </a:t>
            </a:r>
            <a:r>
              <a:rPr lang="ko-KR" altLang="en-US" sz="1200" b="1">
                <a:latin typeface="맑은 고딕"/>
                <a:ea typeface="맑은 고딕"/>
              </a:rPr>
              <a:t>너무</a:t>
            </a:r>
            <a:r>
              <a:rPr lang="en-US" altLang="ko-KR" sz="1200" b="1">
                <a:latin typeface="맑은 고딕"/>
                <a:ea typeface="맑은 고딕"/>
              </a:rPr>
              <a:t> </a:t>
            </a:r>
            <a:r>
              <a:rPr lang="ko-KR" altLang="en-US" sz="1200" b="1">
                <a:latin typeface="맑은 고딕"/>
                <a:ea typeface="맑은 고딕"/>
              </a:rPr>
              <a:t>세분화</a:t>
            </a:r>
            <a:r>
              <a:rPr lang="en-US" altLang="ko-KR" sz="1200" b="1">
                <a:latin typeface="맑은 고딕"/>
                <a:ea typeface="맑은 고딕"/>
              </a:rPr>
              <a:t> </a:t>
            </a:r>
            <a:r>
              <a:rPr lang="ko-KR" altLang="en-US" sz="1200" b="1">
                <a:latin typeface="맑은 고딕"/>
                <a:ea typeface="맑은 고딕"/>
              </a:rPr>
              <a:t>되어있고</a:t>
            </a:r>
            <a:r>
              <a:rPr lang="en-US" altLang="ko-KR" sz="1200" b="1">
                <a:latin typeface="맑은 고딕"/>
                <a:ea typeface="맑은 고딕"/>
              </a:rPr>
              <a:t> , </a:t>
            </a:r>
            <a:r>
              <a:rPr lang="ko-KR" altLang="en-US" sz="1200" b="1">
                <a:latin typeface="맑은 고딕"/>
                <a:ea typeface="맑은 고딕"/>
              </a:rPr>
              <a:t>외제차 위주로</a:t>
            </a:r>
            <a:endParaRPr lang="ko-KR" sz="1200">
              <a:latin typeface="맑은 고딕"/>
              <a:ea typeface="맑은 고딕" panose="020B0503020000020004" pitchFamily="34" charset="-127"/>
            </a:endParaRPr>
          </a:p>
          <a:p>
            <a:r>
              <a:rPr lang="ko-KR" altLang="en-US" sz="1200" b="1">
                <a:latin typeface="맑은 고딕"/>
                <a:ea typeface="맑은 고딕"/>
              </a:rPr>
              <a:t>데이터가 구성되어 있어 활용이 </a:t>
            </a:r>
            <a:r>
              <a:rPr lang="ko-KR" altLang="en-US" sz="1200" b="1" err="1">
                <a:latin typeface="맑은 고딕"/>
                <a:ea typeface="맑은 고딕"/>
              </a:rPr>
              <a:t>어려울것으로</a:t>
            </a:r>
            <a:r>
              <a:rPr lang="ko-KR" altLang="en-US" sz="1200" b="1">
                <a:latin typeface="맑은 고딕"/>
                <a:ea typeface="맑은 고딕"/>
              </a:rPr>
              <a:t> 판단</a:t>
            </a:r>
            <a:endParaRPr lang="ko-KR" sz="1200">
              <a:latin typeface="맑은 고딕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25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4962626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+mn-ea"/>
                <a:ea typeface="+mn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n-ea"/>
                <a:ea typeface="+mn-ea"/>
                <a:cs typeface="Arial"/>
              </a:rPr>
              <a:t>데이터</a:t>
            </a:r>
            <a:r>
              <a:rPr lang="en-US" altLang="ko-KR" sz="3500">
                <a:solidFill>
                  <a:srgbClr val="4F3F98"/>
                </a:solidFill>
                <a:latin typeface="+mn-ea"/>
                <a:ea typeface="+mn-ea"/>
                <a:cs typeface="Arial"/>
              </a:rPr>
              <a:t> </a:t>
            </a:r>
            <a:r>
              <a:rPr lang="en-US" altLang="ko-KR" sz="3500" err="1">
                <a:solidFill>
                  <a:srgbClr val="4F3F98"/>
                </a:solidFill>
                <a:latin typeface="+mn-ea"/>
                <a:ea typeface="+mn-ea"/>
                <a:cs typeface="Arial"/>
              </a:rPr>
              <a:t>수집</a:t>
            </a:r>
            <a:r>
              <a:rPr lang="en-US" altLang="ko-KR" sz="3500">
                <a:solidFill>
                  <a:srgbClr val="4F3F98"/>
                </a:solidFill>
                <a:latin typeface="+mn-ea"/>
                <a:ea typeface="+mn-ea"/>
                <a:cs typeface="Arial"/>
              </a:rPr>
              <a:t> 및 </a:t>
            </a:r>
            <a:r>
              <a:rPr lang="en-US" altLang="ko-KR" sz="3500" err="1">
                <a:solidFill>
                  <a:srgbClr val="4F3F98"/>
                </a:solidFill>
                <a:latin typeface="+mn-ea"/>
                <a:ea typeface="+mn-ea"/>
                <a:cs typeface="Arial"/>
              </a:rPr>
              <a:t>전처리</a:t>
            </a:r>
            <a:endParaRPr lang="en-US" altLang="ko-KR" sz="3500">
              <a:solidFill>
                <a:srgbClr val="4F3F98"/>
              </a:solidFill>
              <a:latin typeface="+mn-ea"/>
              <a:ea typeface="+mn-ea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66CF7-1D01-4555-4E9E-AA325B2AD9A1}"/>
              </a:ext>
            </a:extLst>
          </p:cNvPr>
          <p:cNvSpPr txBox="1"/>
          <p:nvPr/>
        </p:nvSpPr>
        <p:spPr>
          <a:xfrm>
            <a:off x="342813" y="2430481"/>
            <a:ext cx="4044062" cy="1184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400">
                <a:latin typeface="맑은 고딕"/>
                <a:ea typeface="맑은 고딕"/>
                <a:cs typeface="+mn-lt"/>
              </a:rPr>
              <a:t>• </a:t>
            </a:r>
            <a:r>
              <a:rPr lang="ko-KR" sz="1400">
                <a:latin typeface="맑은 고딕"/>
                <a:ea typeface="맑은 고딕"/>
                <a:cs typeface="+mn-lt"/>
              </a:rPr>
              <a:t>SUV,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Sedan</a:t>
            </a:r>
            <a:r>
              <a:rPr lang="ko-KR" sz="1400">
                <a:latin typeface="맑은 고딕"/>
                <a:ea typeface="맑은 고딕"/>
                <a:cs typeface="+mn-lt"/>
              </a:rPr>
              <a:t>,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Truck</a:t>
            </a:r>
            <a:r>
              <a:rPr lang="ko-KR" sz="1400">
                <a:latin typeface="맑은 고딕"/>
                <a:ea typeface="맑은 고딕"/>
                <a:cs typeface="+mn-lt"/>
              </a:rPr>
              <a:t>,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Van</a:t>
            </a:r>
            <a:r>
              <a:rPr lang="ko-KR" sz="1400">
                <a:latin typeface="맑은 고딕"/>
                <a:ea typeface="맑은 고딕"/>
                <a:cs typeface="+mn-lt"/>
              </a:rPr>
              <a:t> 네가지 라벨로 분류</a:t>
            </a:r>
            <a:endParaRPr lang="en-US" altLang="ko-KR" sz="1400">
              <a:latin typeface="맑은 고딕"/>
              <a:ea typeface="맑은 고딕"/>
              <a:cs typeface="+mn-lt"/>
            </a:endParaRP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맑은 고딕"/>
                <a:ea typeface="맑은 고딕"/>
                <a:cs typeface="+mn-lt"/>
              </a:rPr>
              <a:t>•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train</a:t>
            </a:r>
            <a:r>
              <a:rPr lang="ko-KR" sz="1400">
                <a:latin typeface="맑은 고딕"/>
                <a:ea typeface="맑은 고딕"/>
                <a:cs typeface="+mn-lt"/>
              </a:rPr>
              <a:t> 데이터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train</a:t>
            </a:r>
            <a:r>
              <a:rPr lang="ko-KR" sz="1400">
                <a:latin typeface="맑은 고딕"/>
                <a:ea typeface="맑은 고딕"/>
                <a:cs typeface="+mn-lt"/>
              </a:rPr>
              <a:t>,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validation으로</a:t>
            </a:r>
            <a:r>
              <a:rPr lang="ko-KR" sz="1400">
                <a:latin typeface="맑은 고딕"/>
                <a:ea typeface="맑은 고딕"/>
                <a:cs typeface="+mn-lt"/>
              </a:rPr>
              <a:t> 나눔</a:t>
            </a:r>
            <a:endParaRPr lang="en-US" altLang="ko-KR" sz="1400">
              <a:latin typeface="맑은 고딕"/>
              <a:ea typeface="맑은 고딕"/>
            </a:endParaRP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맑은 고딕"/>
                <a:ea typeface="맑은 고딕"/>
              </a:rPr>
              <a:t>• </a:t>
            </a:r>
            <a:r>
              <a:rPr lang="ko-KR" altLang="en-US" sz="1400">
                <a:latin typeface="맑은 고딕"/>
                <a:ea typeface="맑은 고딕"/>
              </a:rPr>
              <a:t>사용하는 모델에 따라 </a:t>
            </a:r>
            <a:r>
              <a:rPr lang="ko-KR" altLang="en-US" sz="1400" err="1">
                <a:latin typeface="맑은 고딕"/>
                <a:ea typeface="맑은 고딕"/>
              </a:rPr>
              <a:t>input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 err="1">
                <a:latin typeface="맑은 고딕"/>
                <a:ea typeface="맑은 고딕"/>
              </a:rPr>
              <a:t>size</a:t>
            </a:r>
            <a:r>
              <a:rPr lang="ko-KR" altLang="en-US" sz="1400">
                <a:latin typeface="맑은 고딕"/>
                <a:ea typeface="맑은 고딕"/>
              </a:rPr>
              <a:t> 맞춤</a:t>
            </a:r>
            <a:endParaRPr lang="en-US" altLang="ko-KR" sz="1400">
              <a:latin typeface="맑은 고딕"/>
              <a:ea typeface="맑은 고딕"/>
            </a:endParaRPr>
          </a:p>
          <a:p>
            <a:pPr>
              <a:spcBef>
                <a:spcPts val="600"/>
              </a:spcBef>
            </a:pPr>
            <a:r>
              <a:rPr lang="en-US" altLang="ko-KR" sz="1400">
                <a:latin typeface="맑은 고딕"/>
                <a:ea typeface="맑은 고딕"/>
                <a:cs typeface="+mn-lt"/>
              </a:rPr>
              <a:t>• </a:t>
            </a:r>
            <a:r>
              <a:rPr lang="ko-KR" sz="1400" err="1">
                <a:latin typeface="맑은 고딕"/>
                <a:ea typeface="맑은 고딕"/>
                <a:cs typeface="+mn-lt"/>
              </a:rPr>
              <a:t>ImageDataGenerator</a:t>
            </a:r>
            <a:r>
              <a:rPr lang="ko-KR" sz="1400">
                <a:latin typeface="맑은 고딕"/>
                <a:ea typeface="맑은 고딕"/>
                <a:cs typeface="+mn-lt"/>
              </a:rPr>
              <a:t> 사용하여 스케일링</a:t>
            </a:r>
            <a:endParaRPr lang="ko-KR" sz="1400">
              <a:latin typeface="맑은 고딕"/>
              <a:ea typeface="맑은 고딕"/>
            </a:endParaRPr>
          </a:p>
        </p:txBody>
      </p:sp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BC713BB-D635-76A6-6444-2EB2013A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979" y="1261518"/>
            <a:ext cx="4044061" cy="394229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B5412B6-A394-A827-F183-B457D99BC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70186"/>
              </p:ext>
            </p:extLst>
          </p:nvPr>
        </p:nvGraphicFramePr>
        <p:xfrm>
          <a:off x="210961" y="5433737"/>
          <a:ext cx="8722080" cy="107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417">
                  <a:extLst>
                    <a:ext uri="{9D8B030D-6E8A-4147-A177-3AD203B41FA5}">
                      <a16:colId xmlns:a16="http://schemas.microsoft.com/office/drawing/2014/main" val="2526381306"/>
                    </a:ext>
                  </a:extLst>
                </a:gridCol>
                <a:gridCol w="1182669">
                  <a:extLst>
                    <a:ext uri="{9D8B030D-6E8A-4147-A177-3AD203B41FA5}">
                      <a16:colId xmlns:a16="http://schemas.microsoft.com/office/drawing/2014/main" val="3341250928"/>
                    </a:ext>
                  </a:extLst>
                </a:gridCol>
                <a:gridCol w="1679100">
                  <a:extLst>
                    <a:ext uri="{9D8B030D-6E8A-4147-A177-3AD203B41FA5}">
                      <a16:colId xmlns:a16="http://schemas.microsoft.com/office/drawing/2014/main" val="1910875319"/>
                    </a:ext>
                  </a:extLst>
                </a:gridCol>
                <a:gridCol w="2949376">
                  <a:extLst>
                    <a:ext uri="{9D8B030D-6E8A-4147-A177-3AD203B41FA5}">
                      <a16:colId xmlns:a16="http://schemas.microsoft.com/office/drawing/2014/main" val="645021377"/>
                    </a:ext>
                  </a:extLst>
                </a:gridCol>
                <a:gridCol w="1166518">
                  <a:extLst>
                    <a:ext uri="{9D8B030D-6E8A-4147-A177-3AD203B41FA5}">
                      <a16:colId xmlns:a16="http://schemas.microsoft.com/office/drawing/2014/main" val="4222412749"/>
                    </a:ext>
                  </a:extLst>
                </a:gridCol>
              </a:tblGrid>
              <a:tr h="4039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>
                          <a:latin typeface="맑은 고딕"/>
                          <a:ea typeface="맑은 고딕"/>
                        </a:rPr>
                        <a:t>데이터증강</a:t>
                      </a:r>
                      <a:endParaRPr lang="ko-KR" sz="1400" b="1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err="1">
                          <a:latin typeface="맑은 고딕"/>
                          <a:ea typeface="맑은 고딕"/>
                        </a:rPr>
                        <a:t>Dropout</a:t>
                      </a:r>
                      <a:endParaRPr lang="ko-KR" sz="1400" b="1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err="1">
                          <a:latin typeface="맑은 고딕"/>
                          <a:ea typeface="맑은 고딕"/>
                        </a:rPr>
                        <a:t>learning</a:t>
                      </a:r>
                      <a:r>
                        <a:rPr lang="ko-KR" sz="1400" b="1" i="0" u="none" strike="noStrik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 b="1" i="0" u="none" strike="noStrike" noProof="0" err="1">
                          <a:latin typeface="맑은 고딕"/>
                          <a:ea typeface="맑은 고딕"/>
                        </a:rPr>
                        <a:t>rate</a:t>
                      </a:r>
                      <a:endParaRPr lang="ko-KR" sz="1400" b="1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err="1">
                          <a:latin typeface="맑은 고딕"/>
                          <a:ea typeface="맑은 고딕"/>
                        </a:rPr>
                        <a:t>callback</a:t>
                      </a:r>
                      <a:r>
                        <a:rPr lang="ko-KR" sz="1400" b="1" i="0" u="none" strike="noStrik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 b="1" i="0" u="none" strike="noStrike" noProof="0" err="1">
                          <a:latin typeface="맑은 고딕"/>
                          <a:ea typeface="맑은 고딕"/>
                        </a:rPr>
                        <a:t>patience</a:t>
                      </a:r>
                      <a:endParaRPr lang="ko-KR" sz="1400" b="1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1" i="0" u="none" strike="noStrike" noProof="0" err="1">
                          <a:latin typeface="맑은 고딕"/>
                          <a:ea typeface="맑은 고딕"/>
                        </a:rPr>
                        <a:t>epoch</a:t>
                      </a:r>
                      <a:endParaRPr lang="ko-KR" sz="1400" b="1">
                        <a:latin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930691"/>
                  </a:ext>
                </a:extLst>
              </a:tr>
              <a:tr h="66850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  <a:ea typeface="맑은 고딕"/>
                        </a:rPr>
                        <a:t>Shuffle</a:t>
                      </a: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400" b="0" i="0" u="none" strike="noStrike" noProof="0">
                          <a:latin typeface="맑은 고딕"/>
                          <a:ea typeface="맑은 고딕"/>
                        </a:rPr>
                        <a:t>=</a:t>
                      </a: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sz="1400" b="0" i="0" u="none" strike="noStrike" noProof="0" err="1">
                          <a:latin typeface="맑은 고딕"/>
                          <a:ea typeface="맑은 고딕"/>
                        </a:rPr>
                        <a:t>True</a:t>
                      </a:r>
                      <a:endParaRPr lang="ko-KR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0.5</a:t>
                      </a:r>
                      <a:endParaRPr lang="ko-KR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‘</a:t>
                      </a:r>
                      <a:r>
                        <a:rPr lang="ko-KR" sz="1400" b="0" i="0" u="none" strike="noStrike" noProof="0" err="1">
                          <a:latin typeface="맑은 고딕"/>
                          <a:ea typeface="맑은 고딕"/>
                        </a:rPr>
                        <a:t>adam</a:t>
                      </a:r>
                      <a:r>
                        <a:rPr lang="ko-KR" altLang="en-US" sz="1400" b="0" i="0" u="none" strike="noStrike" noProof="0">
                          <a:latin typeface="맑은 고딕"/>
                          <a:ea typeface="맑은 고딕"/>
                        </a:rPr>
                        <a:t>’</a:t>
                      </a:r>
                      <a:r>
                        <a:rPr lang="en-US" altLang="ko-KR" sz="1400" b="0" i="0" u="none" strike="noStrike" noProof="0">
                          <a:latin typeface="맑은 고딕"/>
                          <a:ea typeface="맑은 고딕"/>
                        </a:rPr>
                        <a:t>(0.001)</a:t>
                      </a:r>
                      <a:endParaRPr lang="ko-KR" sz="1400" b="0" i="0" u="none" strike="noStrike" noProof="0">
                        <a:latin typeface="맑은 고딕"/>
                        <a:ea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 err="1">
                          <a:latin typeface="맑은 고딕"/>
                          <a:ea typeface="맑은 고딕"/>
                        </a:rPr>
                        <a:t>EarlyStopping</a:t>
                      </a: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=5 </a:t>
                      </a:r>
                      <a:r>
                        <a:rPr lang="ko-KR" sz="1400" b="0" i="0" u="none" strike="noStrike" noProof="0" err="1">
                          <a:latin typeface="맑은 고딕"/>
                          <a:ea typeface="맑은 고딕"/>
                        </a:rPr>
                        <a:t>ReduceLROnPlateau</a:t>
                      </a: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=3</a:t>
                      </a:r>
                      <a:endParaRPr lang="ko-KR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latin typeface="맑은 고딕"/>
                          <a:ea typeface="맑은 고딕"/>
                        </a:rPr>
                        <a:t>15</a:t>
                      </a:r>
                      <a:endParaRPr lang="ko-KR" sz="1400">
                        <a:latin typeface="맑은 고딕" panose="020B05030200000200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330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98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사용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모델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 - ResNet</a:t>
            </a:r>
          </a:p>
        </p:txBody>
      </p:sp>
      <p:pic>
        <p:nvPicPr>
          <p:cNvPr id="2" name="Picture 1" descr="Imgur">
            <a:extLst>
              <a:ext uri="{FF2B5EF4-FFF2-40B4-BE49-F238E27FC236}">
                <a16:creationId xmlns:a16="http://schemas.microsoft.com/office/drawing/2014/main" id="{027A735F-0F74-302C-5126-5559CC15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42852" y="1182155"/>
            <a:ext cx="1836348" cy="4028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2AA23-9A97-E432-68E9-2DBFBD21932C}"/>
              </a:ext>
            </a:extLst>
          </p:cNvPr>
          <p:cNvSpPr txBox="1"/>
          <p:nvPr/>
        </p:nvSpPr>
        <p:spPr>
          <a:xfrm>
            <a:off x="285787" y="4842089"/>
            <a:ext cx="856408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algun Gothic"/>
                <a:ea typeface="맑은 고딕"/>
                <a:cs typeface="+mn-lt"/>
              </a:rPr>
              <a:t>VGG-19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의 구조를 뼈대로 하며 </a:t>
            </a:r>
            <a:r>
              <a:rPr lang="ko-KR" altLang="en-US" sz="1400" dirty="0" err="1">
                <a:latin typeface="Malgun Gothic"/>
                <a:ea typeface="Malgun Gothic"/>
                <a:cs typeface="+mn-lt"/>
              </a:rPr>
              <a:t>컨볼루션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 층들을 추가해서 깊게 만든 후에</a:t>
            </a:r>
            <a:r>
              <a:rPr lang="en-US" altLang="ko-KR" sz="1400" dirty="0">
                <a:latin typeface="Malgun Gothic"/>
                <a:ea typeface="맑은 고딕"/>
                <a:cs typeface="+mn-lt"/>
              </a:rPr>
              <a:t>, shortcut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들을 </a:t>
            </a:r>
            <a:r>
              <a:rPr lang="ko-KR" altLang="en-US" sz="1400">
                <a:latin typeface="Malgun Gothic"/>
                <a:ea typeface="Malgun Gothic"/>
                <a:cs typeface="+mn-lt"/>
              </a:rPr>
              <a:t>추가시킨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 모델</a:t>
            </a:r>
            <a:endParaRPr lang="en-US" altLang="ko-KR" sz="1400" dirty="0">
              <a:latin typeface="Malgun Gothic"/>
              <a:ea typeface="Malgun Gothic"/>
              <a:cs typeface="+mn-lt"/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Malgun Gothic"/>
                <a:ea typeface="맑은 고딕"/>
                <a:cs typeface="+mn-lt"/>
              </a:rPr>
              <a:t>34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층의 </a:t>
            </a:r>
            <a:r>
              <a:rPr lang="en-US" altLang="ko-KR" sz="1400" err="1">
                <a:latin typeface="Malgun Gothic"/>
                <a:ea typeface="맑은 고딕"/>
                <a:cs typeface="+mn-lt"/>
              </a:rPr>
              <a:t>ResNet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과 거기에서 </a:t>
            </a:r>
            <a:r>
              <a:rPr lang="en-US" altLang="ko-KR" sz="1400" dirty="0">
                <a:latin typeface="Malgun Gothic"/>
                <a:ea typeface="맑은 고딕"/>
                <a:cs typeface="+mn-lt"/>
              </a:rPr>
              <a:t>shortcut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들을 제외한 버전인 </a:t>
            </a:r>
            <a:r>
              <a:rPr lang="en-US" altLang="ko-KR" sz="1400" dirty="0">
                <a:latin typeface="Malgun Gothic"/>
                <a:ea typeface="맑은 고딕"/>
                <a:cs typeface="+mn-lt"/>
              </a:rPr>
              <a:t>plain </a:t>
            </a:r>
            <a:r>
              <a:rPr lang="ko-KR" altLang="en-US" sz="1400" dirty="0">
                <a:latin typeface="Malgun Gothic"/>
                <a:ea typeface="Malgun Gothic"/>
                <a:cs typeface="+mn-lt"/>
              </a:rPr>
              <a:t>네트워크의 구조</a:t>
            </a:r>
            <a:endParaRPr lang="ko-KR" altLang="en-US" sz="1400">
              <a:latin typeface="Malgun Gothic"/>
              <a:ea typeface="Malgun Gothic"/>
              <a:cs typeface="Arial"/>
            </a:endParaRPr>
          </a:p>
          <a:p>
            <a:pPr marL="174625" indent="-1746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sz="1400" dirty="0">
                <a:latin typeface="Malgun Gothic"/>
                <a:ea typeface="Malgun Gothic"/>
                <a:cs typeface="Arial"/>
              </a:rPr>
              <a:t>VGG 이후 더 깊은 네트워크에 대한 연구가 늘었으나, 네트워크가 깊어질수록 성능이 저하되는 </a:t>
            </a:r>
            <a:br>
              <a:rPr lang="ko-KR" altLang="en-US" sz="1400" dirty="0">
                <a:latin typeface="Malgun Gothic"/>
                <a:ea typeface="Malgun Gothic"/>
                <a:cs typeface="Arial"/>
              </a:rPr>
            </a:br>
            <a:r>
              <a:rPr lang="ko-KR" sz="1400" dirty="0">
                <a:latin typeface="Malgun Gothic"/>
                <a:ea typeface="Malgun Gothic"/>
                <a:cs typeface="Arial"/>
              </a:rPr>
              <a:t>문제가 발생함</a:t>
            </a:r>
            <a:endParaRPr lang="ko-KR">
              <a:ea typeface="맑은 고딕"/>
            </a:endParaRP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04F51EF-15BF-13A8-743B-3CAFA98F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71" y="2277038"/>
            <a:ext cx="4037706" cy="183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1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CNN </a:t>
            </a:r>
            <a:r>
              <a:rPr lang="ko-KR" altLang="en-US" sz="1200">
                <a:latin typeface="+mj-ea"/>
                <a:ea typeface="+mj-ea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7812297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학습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3500" dirty="0" err="1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결과</a:t>
            </a:r>
            <a:r>
              <a:rPr lang="en-US" altLang="ko-KR" sz="3500" dirty="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- ResNet</a:t>
            </a:r>
          </a:p>
        </p:txBody>
      </p:sp>
      <p:pic>
        <p:nvPicPr>
          <p:cNvPr id="6" name="그림 5" descr="그래프, 라인, 도표, 텍스트이(가) 표시된 사진&#10;&#10;자동 생성된 설명">
            <a:extLst>
              <a:ext uri="{FF2B5EF4-FFF2-40B4-BE49-F238E27FC236}">
                <a16:creationId xmlns:a16="http://schemas.microsoft.com/office/drawing/2014/main" id="{230C0FBD-612B-F218-6AA6-44515AF2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92" y="1737716"/>
            <a:ext cx="2600909" cy="1917083"/>
          </a:xfrm>
          <a:prstGeom prst="rect">
            <a:avLst/>
          </a:prstGeom>
        </p:spPr>
      </p:pic>
      <p:pic>
        <p:nvPicPr>
          <p:cNvPr id="7" name="그림 6" descr="라인, 그래프, 도표, 텍스트이(가) 표시된 사진&#10;&#10;자동 생성된 설명">
            <a:extLst>
              <a:ext uri="{FF2B5EF4-FFF2-40B4-BE49-F238E27FC236}">
                <a16:creationId xmlns:a16="http://schemas.microsoft.com/office/drawing/2014/main" id="{EF2E9FB9-078A-7570-E7A5-21C89A0DB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89" y="3772190"/>
            <a:ext cx="2588712" cy="2064028"/>
          </a:xfrm>
          <a:prstGeom prst="rect">
            <a:avLst/>
          </a:prstGeom>
        </p:spPr>
      </p:pic>
      <p:pic>
        <p:nvPicPr>
          <p:cNvPr id="8" name="그림 7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061F1A5D-3227-FB80-315B-048ECA174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87" y="1706501"/>
            <a:ext cx="2741417" cy="2068919"/>
          </a:xfrm>
          <a:prstGeom prst="rect">
            <a:avLst/>
          </a:prstGeom>
        </p:spPr>
      </p:pic>
      <p:pic>
        <p:nvPicPr>
          <p:cNvPr id="9" name="그림 8" descr="도표, 그래프, 라인, 텍스트이(가) 표시된 사진&#10;&#10;자동 생성된 설명">
            <a:extLst>
              <a:ext uri="{FF2B5EF4-FFF2-40B4-BE49-F238E27FC236}">
                <a16:creationId xmlns:a16="http://schemas.microsoft.com/office/drawing/2014/main" id="{2FACE556-71DB-8DDA-1D89-7A5FD78AF4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75" y="3812198"/>
            <a:ext cx="2740640" cy="2091316"/>
          </a:xfrm>
          <a:prstGeom prst="rect">
            <a:avLst/>
          </a:prstGeom>
        </p:spPr>
      </p:pic>
      <p:pic>
        <p:nvPicPr>
          <p:cNvPr id="14" name="그림 13" descr="라인, 그래프, 도표, 스크린샷이(가) 표시된 사진&#10;&#10;자동 생성된 설명">
            <a:extLst>
              <a:ext uri="{FF2B5EF4-FFF2-40B4-BE49-F238E27FC236}">
                <a16:creationId xmlns:a16="http://schemas.microsoft.com/office/drawing/2014/main" id="{5279EAE2-2ADC-3688-8717-F827021583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0606" y="1740423"/>
            <a:ext cx="2745506" cy="2042725"/>
          </a:xfrm>
          <a:prstGeom prst="rect">
            <a:avLst/>
          </a:prstGeom>
        </p:spPr>
      </p:pic>
      <p:pic>
        <p:nvPicPr>
          <p:cNvPr id="15" name="그림 14" descr="그래프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D9AB6912-FCBC-C129-2000-BC777A136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2574" y="3772738"/>
            <a:ext cx="2741571" cy="2075508"/>
          </a:xfrm>
          <a:prstGeom prst="rect">
            <a:avLst/>
          </a:prstGeom>
        </p:spPr>
      </p:pic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D2ED2E6E-C0A3-6B47-35FE-CCE6B563C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461988"/>
              </p:ext>
            </p:extLst>
          </p:nvPr>
        </p:nvGraphicFramePr>
        <p:xfrm>
          <a:off x="3490876" y="5996682"/>
          <a:ext cx="246061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030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30307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0.0199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0.9937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0" name="표 38">
            <a:extLst>
              <a:ext uri="{FF2B5EF4-FFF2-40B4-BE49-F238E27FC236}">
                <a16:creationId xmlns:a16="http://schemas.microsoft.com/office/drawing/2014/main" id="{4BA5FE07-A2E0-B3BD-FDF1-0FFE4DCA9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605723"/>
              </p:ext>
            </p:extLst>
          </p:nvPr>
        </p:nvGraphicFramePr>
        <p:xfrm>
          <a:off x="6342899" y="5994741"/>
          <a:ext cx="24606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997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01616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0.0250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0.9924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graphicFrame>
        <p:nvGraphicFramePr>
          <p:cNvPr id="12" name="표 38">
            <a:extLst>
              <a:ext uri="{FF2B5EF4-FFF2-40B4-BE49-F238E27FC236}">
                <a16:creationId xmlns:a16="http://schemas.microsoft.com/office/drawing/2014/main" id="{8538F996-4B84-5596-EAE5-F061F0203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027178"/>
              </p:ext>
            </p:extLst>
          </p:nvPr>
        </p:nvGraphicFramePr>
        <p:xfrm>
          <a:off x="404489" y="5999647"/>
          <a:ext cx="2460613" cy="781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559">
                  <a:extLst>
                    <a:ext uri="{9D8B030D-6E8A-4147-A177-3AD203B41FA5}">
                      <a16:colId xmlns:a16="http://schemas.microsoft.com/office/drawing/2014/main" val="1222925838"/>
                    </a:ext>
                  </a:extLst>
                </a:gridCol>
                <a:gridCol w="1244054">
                  <a:extLst>
                    <a:ext uri="{9D8B030D-6E8A-4147-A177-3AD203B41FA5}">
                      <a16:colId xmlns:a16="http://schemas.microsoft.com/office/drawing/2014/main" val="4089040332"/>
                    </a:ext>
                  </a:extLst>
                </a:gridCol>
              </a:tblGrid>
              <a:tr h="41023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>
                          <a:latin typeface="맑은 고딕"/>
                        </a:rPr>
                        <a:t>Loss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맑은 고딕"/>
                        </a:rPr>
                        <a:t>Accuracy</a:t>
                      </a:r>
                    </a:p>
                  </a:txBody>
                  <a:tcPr>
                    <a:solidFill>
                      <a:srgbClr val="4F3F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317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0.0153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>
                          <a:latin typeface="맑은 고딕"/>
                        </a:rPr>
                        <a:t>0.9954</a:t>
                      </a:r>
                      <a:endParaRPr lang="ko-KR" sz="1400">
                        <a:latin typeface="맑은 고딕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39613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8E0DBC9-15BA-2DBB-09D6-F2D766299E4E}"/>
              </a:ext>
            </a:extLst>
          </p:cNvPr>
          <p:cNvSpPr txBox="1"/>
          <p:nvPr/>
        </p:nvSpPr>
        <p:spPr>
          <a:xfrm>
            <a:off x="3458041" y="1421357"/>
            <a:ext cx="23706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Dropout</a:t>
            </a:r>
            <a:r>
              <a:rPr lang="ko-KR" altLang="en-US" sz="1400">
                <a:latin typeface="맑은 고딕"/>
                <a:ea typeface="맑은 고딕"/>
              </a:rPr>
              <a:t> =0.3</a:t>
            </a:r>
            <a:endParaRPr lang="ko-KR" sz="1400">
              <a:latin typeface="맑은 고딕"/>
              <a:ea typeface="맑은 고딕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514FF-FF36-B20F-EA92-CED6CF5BABE9}"/>
              </a:ext>
            </a:extLst>
          </p:cNvPr>
          <p:cNvSpPr txBox="1"/>
          <p:nvPr/>
        </p:nvSpPr>
        <p:spPr>
          <a:xfrm>
            <a:off x="869251" y="1393449"/>
            <a:ext cx="15310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Base</a:t>
            </a:r>
            <a:endParaRPr lang="ko-KR" sz="1400" err="1">
              <a:latin typeface="맑은 고딕"/>
              <a:ea typeface="맑은 고딕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A2083-FCA5-C859-2764-043981E836FE}"/>
              </a:ext>
            </a:extLst>
          </p:cNvPr>
          <p:cNvSpPr txBox="1"/>
          <p:nvPr/>
        </p:nvSpPr>
        <p:spPr>
          <a:xfrm>
            <a:off x="6271232" y="1347071"/>
            <a:ext cx="23706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err="1">
                <a:latin typeface="맑은 고딕"/>
                <a:ea typeface="맑은 고딕"/>
              </a:rPr>
              <a:t>Dense</a:t>
            </a:r>
            <a:r>
              <a:rPr lang="ko-KR" altLang="en-US" sz="1400">
                <a:latin typeface="맑은 고딕"/>
                <a:ea typeface="맑은 고딕"/>
              </a:rPr>
              <a:t> = 1024</a:t>
            </a:r>
            <a:endParaRPr lang="ko-KR" sz="140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2669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ECC5E-D655-C4BD-3791-E8082C97B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6B2CD9B-456B-E815-6CE0-F1E00D3685CC}"/>
              </a:ext>
            </a:extLst>
          </p:cNvPr>
          <p:cNvSpPr/>
          <p:nvPr/>
        </p:nvSpPr>
        <p:spPr>
          <a:xfrm>
            <a:off x="-161" y="381752"/>
            <a:ext cx="5125394" cy="290624"/>
          </a:xfrm>
          <a:prstGeom prst="rect">
            <a:avLst/>
          </a:prstGeom>
          <a:solidFill>
            <a:srgbClr val="4F3F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200">
                <a:latin typeface="맑은 고딕"/>
                <a:ea typeface="맑은 고딕"/>
              </a:rPr>
              <a:t>CNN </a:t>
            </a:r>
            <a:r>
              <a:rPr lang="ko-KR" altLang="en-US" sz="1200">
                <a:latin typeface="맑은 고딕"/>
                <a:ea typeface="맑은 고딕"/>
              </a:rPr>
              <a:t>차량 분류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ABAB40F-F4AF-7AD9-298C-9DAC195A4E98}"/>
              </a:ext>
            </a:extLst>
          </p:cNvPr>
          <p:cNvSpPr txBox="1">
            <a:spLocks/>
          </p:cNvSpPr>
          <p:nvPr/>
        </p:nvSpPr>
        <p:spPr>
          <a:xfrm>
            <a:off x="-161" y="767564"/>
            <a:ext cx="8388854" cy="577081"/>
          </a:xfrm>
          <a:prstGeom prst="rect">
            <a:avLst/>
          </a:prstGeom>
        </p:spPr>
        <p:txBody>
          <a:bodyPr wrap="square" lIns="0" tIns="45720" rIns="91440" bIns="45720" anchor="ctr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F2275D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33062"/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sz="3500">
                <a:solidFill>
                  <a:srgbClr val="4F3F98"/>
                </a:solidFill>
                <a:latin typeface="Malgun Gothic"/>
                <a:ea typeface="Malgun Gothic"/>
                <a:cs typeface="Arial"/>
              </a:rPr>
              <a:t>사용 모델 - </a:t>
            </a:r>
            <a:r>
              <a:rPr lang="en-US" altLang="ko-KR" sz="3500">
                <a:solidFill>
                  <a:srgbClr val="4F3F98"/>
                </a:solidFill>
                <a:latin typeface="맑은 고딕"/>
                <a:ea typeface="맑은 고딕"/>
                <a:cs typeface="Arial"/>
              </a:rPr>
              <a:t>VGG16</a:t>
            </a:r>
          </a:p>
        </p:txBody>
      </p:sp>
      <p:pic>
        <p:nvPicPr>
          <p:cNvPr id="2" name="그림 1" descr="텍스트, 도표, 스케치, 평면도이(가) 표시된 사진&#10;&#10;자동 생성된 설명">
            <a:extLst>
              <a:ext uri="{FF2B5EF4-FFF2-40B4-BE49-F238E27FC236}">
                <a16:creationId xmlns:a16="http://schemas.microsoft.com/office/drawing/2014/main" id="{2BB6C23F-D955-7330-A0AE-329F02AF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70" y="2785956"/>
            <a:ext cx="4572000" cy="2108499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33F1C56-8D85-5BA1-7C99-F28A3D61F704}"/>
              </a:ext>
            </a:extLst>
          </p:cNvPr>
          <p:cNvSpPr txBox="1">
            <a:spLocks/>
          </p:cNvSpPr>
          <p:nvPr/>
        </p:nvSpPr>
        <p:spPr>
          <a:xfrm>
            <a:off x="5125233" y="2088249"/>
            <a:ext cx="3591838" cy="1868747"/>
          </a:xfrm>
          <a:prstGeom prst="rect">
            <a:avLst/>
          </a:prstGeom>
        </p:spPr>
        <p:txBody>
          <a:bodyPr lIns="0" tIns="45720" rIns="91440" bIns="45720" anchor="t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1" kern="1200">
                <a:solidFill>
                  <a:srgbClr val="58575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altLang="en-US" sz="1400" b="0">
                <a:latin typeface="맑은 고딕"/>
                <a:ea typeface="맑은 고딕"/>
                <a:cs typeface="Arial"/>
              </a:rPr>
              <a:t>224x224 </a:t>
            </a:r>
            <a:r>
              <a:rPr lang="ko-KR" altLang="en-US" sz="1400" b="0" err="1">
                <a:latin typeface="맑은 고딕"/>
                <a:ea typeface="맑은 고딕"/>
                <a:cs typeface="Arial"/>
              </a:rPr>
              <a:t>input</a:t>
            </a:r>
            <a:r>
              <a:rPr lang="ko-KR" altLang="en-US" sz="1400" b="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 b="0" err="1">
                <a:latin typeface="맑은 고딕"/>
                <a:ea typeface="맑은 고딕"/>
                <a:cs typeface="Arial"/>
              </a:rPr>
              <a:t>size</a:t>
            </a:r>
            <a:endParaRPr lang="ko-KR" altLang="en-US" sz="1400" b="0">
              <a:latin typeface="맑은 고딕"/>
              <a:ea typeface="맑은 고딕"/>
              <a:cs typeface="Arial"/>
            </a:endParaRPr>
          </a:p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altLang="en-US" sz="1400" b="0">
                <a:latin typeface="맑은 고딕"/>
                <a:ea typeface="맑은 고딕"/>
                <a:cs typeface="Arial"/>
              </a:rPr>
              <a:t>3x3 일괄 필터</a:t>
            </a:r>
          </a:p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altLang="en-US" sz="1400" b="0">
                <a:latin typeface="맑은 고딕"/>
                <a:ea typeface="맑은 고딕"/>
                <a:cs typeface="Arial"/>
              </a:rPr>
              <a:t>단순한 구조</a:t>
            </a:r>
            <a:endParaRPr lang="ko-KR" altLang="en-US" sz="1400" b="0">
              <a:solidFill>
                <a:srgbClr val="585759"/>
              </a:solidFill>
              <a:latin typeface="맑은 고딕"/>
              <a:ea typeface="맑은 고딕"/>
              <a:cs typeface="Arial"/>
            </a:endParaRPr>
          </a:p>
          <a:p>
            <a:pPr marL="174625" indent="-174625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r>
              <a:rPr lang="ko-KR" altLang="en-US" sz="1400" b="0">
                <a:latin typeface="맑은 고딕"/>
                <a:ea typeface="맑은 고딕"/>
                <a:cs typeface="Arial"/>
              </a:rPr>
              <a:t>다양한 이미지 데이터셋에서 우수한 분류 및 특징 추출 성능</a:t>
            </a:r>
          </a:p>
          <a:p>
            <a:pPr marL="285750" indent="-285750" defTabSz="633062">
              <a:spcAft>
                <a:spcPts val="831"/>
              </a:spcAft>
              <a:buFont typeface="Arial" panose="020B0604020202020204" pitchFamily="34" charset="0"/>
              <a:buChar char="•"/>
            </a:pPr>
            <a:endParaRPr lang="ko-KR" altLang="en-US" sz="1400" b="0"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238E6-4488-8345-59AB-FD40A22C4899}"/>
              </a:ext>
            </a:extLst>
          </p:cNvPr>
          <p:cNvSpPr txBox="1"/>
          <p:nvPr/>
        </p:nvSpPr>
        <p:spPr>
          <a:xfrm>
            <a:off x="5130462" y="4779100"/>
            <a:ext cx="3111699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* Augmentation : </a:t>
            </a:r>
            <a:r>
              <a:rPr lang="en-US" altLang="ko-KR" sz="1400">
                <a:ea typeface="+mn-lt"/>
              </a:rPr>
              <a:t>Shuffle=</a:t>
            </a:r>
            <a:r>
              <a:rPr lang="ko-KR" sz="1400">
                <a:latin typeface="Malgun Gothic"/>
                <a:ea typeface="Malgun Gothic"/>
              </a:rPr>
              <a:t>True</a:t>
            </a:r>
            <a:r>
              <a:rPr lang="en-US" altLang="ko-KR" sz="1400">
                <a:ea typeface="+mn-lt"/>
              </a:rPr>
              <a:t>,</a:t>
            </a:r>
            <a:endParaRPr lang="ko-KR" altLang="en-US" sz="1400">
              <a:latin typeface="Aptos" panose="02110004020202020204"/>
              <a:ea typeface="맑은 고딕" panose="020B0503020000020004" pitchFamily="34" charset="-127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ea typeface="+mn-lt"/>
              </a:rPr>
              <a:t>rotation_range=30,</a:t>
            </a:r>
            <a:endParaRPr lang="ko-KR" altLang="en-US" sz="1400">
              <a:latin typeface="Aptos" panose="02110004020202020204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ea typeface="+mn-lt"/>
              </a:rPr>
              <a:t>zoom_range=0.2,</a:t>
            </a:r>
            <a:endParaRPr lang="ko-KR" altLang="en-US" sz="1400">
              <a:latin typeface="Aptos" panose="02110004020202020204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ea typeface="+mn-lt"/>
              </a:rPr>
              <a:t>width_shift_range=0.2,</a:t>
            </a:r>
            <a:endParaRPr lang="ko-KR" altLang="en-US" sz="1400">
              <a:latin typeface="Aptos" panose="02110004020202020204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ea typeface="+mn-lt"/>
              </a:rPr>
              <a:t>height_shift_range=0.2,</a:t>
            </a:r>
            <a:endParaRPr lang="ko-KR" altLang="en-US" sz="1400">
              <a:latin typeface="Aptos" panose="02110004020202020204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ea typeface="+mn-lt"/>
              </a:rPr>
              <a:t>shear_range=0.2,</a:t>
            </a:r>
            <a:endParaRPr lang="ko-KR" altLang="en-US" sz="1400">
              <a:latin typeface="Aptos" panose="02110004020202020204"/>
              <a:ea typeface="맑은 고딕"/>
            </a:endParaRPr>
          </a:p>
          <a:p>
            <a:r>
              <a:rPr lang="ko-KR" altLang="en-US" sz="1400">
                <a:latin typeface="Malgun Gothic"/>
                <a:ea typeface="Malgun Gothic"/>
              </a:rPr>
              <a:t> </a:t>
            </a:r>
            <a:r>
              <a:rPr lang="en-US" altLang="ko-KR" sz="1400">
                <a:ea typeface="+mn-lt"/>
              </a:rPr>
              <a:t>fill_mode='nearest'</a:t>
            </a:r>
            <a:endParaRPr lang="ko-KR" altLang="en-US" sz="14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5754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화면 슬라이드 쇼(4:3)</PresentationFormat>
  <Slides>19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미라 유</dc:creator>
  <cp:revision>402</cp:revision>
  <dcterms:created xsi:type="dcterms:W3CDTF">2024-12-31T00:54:04Z</dcterms:created>
  <dcterms:modified xsi:type="dcterms:W3CDTF">2025-01-02T06:07:45Z</dcterms:modified>
</cp:coreProperties>
</file>